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60" r:id="rId5"/>
    <p:sldId id="259" r:id="rId6"/>
    <p:sldId id="262" r:id="rId7"/>
    <p:sldId id="263" r:id="rId8"/>
    <p:sldId id="265" r:id="rId9"/>
    <p:sldId id="264" r:id="rId10"/>
    <p:sldId id="267" r:id="rId11"/>
    <p:sldId id="269" r:id="rId12"/>
    <p:sldId id="270" r:id="rId13"/>
    <p:sldId id="271" r:id="rId14"/>
    <p:sldId id="281" r:id="rId15"/>
    <p:sldId id="274" r:id="rId16"/>
    <p:sldId id="268" r:id="rId17"/>
    <p:sldId id="275" r:id="rId18"/>
    <p:sldId id="266" r:id="rId19"/>
    <p:sldId id="277" r:id="rId20"/>
    <p:sldId id="278" r:id="rId21"/>
    <p:sldId id="273" r:id="rId22"/>
    <p:sldId id="261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6050" autoAdjust="0"/>
  </p:normalViewPr>
  <p:slideViewPr>
    <p:cSldViewPr>
      <p:cViewPr varScale="1">
        <p:scale>
          <a:sx n="107" d="100"/>
          <a:sy n="107" d="100"/>
        </p:scale>
        <p:origin x="17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AF9D56-DC5C-4E5E-97AF-7A758E07E74F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B263FD-F6B7-475C-AA82-E3C92BE5E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68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BA1F08-EA79-442C-9E57-A3A8EEDA73AA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FF4CA4-A07E-4207-9D03-1FAC2A7D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9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F4CA4-A07E-4207-9D03-1FAC2A7DC3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4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3048000"/>
            <a:ext cx="7086600" cy="100965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Lucida Sans" panose="020B06020305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638800"/>
            <a:ext cx="8686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sz="1800" dirty="0"/>
              <a:t>Author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6019800"/>
            <a:ext cx="86868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/>
              <a:t>Group (</a:t>
            </a:r>
            <a:r>
              <a:rPr lang="en-US" dirty="0" err="1"/>
              <a:t>DCO,TSG,PDMG</a:t>
            </a:r>
            <a:r>
              <a:rPr lang="en-US" dirty="0"/>
              <a:t> etc.)</a:t>
            </a:r>
          </a:p>
        </p:txBody>
      </p:sp>
    </p:spTree>
    <p:extLst>
      <p:ext uri="{BB962C8B-B14F-4D97-AF65-F5344CB8AC3E}">
        <p14:creationId xmlns:p14="http://schemas.microsoft.com/office/powerpoint/2010/main" val="10075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1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7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5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6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5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5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1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4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4B1F0-5035-4F6A-9C9E-8FCCB78974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67" y="6561100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2018 by the Regents of the University of Michigan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33" y="1143000"/>
            <a:ext cx="5544534" cy="136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A7FDC-26E1-4B46-95EC-0D7D7F2EC253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22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8178-DBB1-446E-B78F-D4A2E4D52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067" y="6561100"/>
            <a:ext cx="32095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74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© 2018 by the Regents of the University of Michigan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343860" cy="35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41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/>
              <a:t>Mining Interviewer Observation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Daniel Guzman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Statistics and Methods Unit</a:t>
            </a:r>
          </a:p>
        </p:txBody>
      </p:sp>
    </p:spTree>
    <p:extLst>
      <p:ext uri="{BB962C8B-B14F-4D97-AF65-F5344CB8AC3E}">
        <p14:creationId xmlns:p14="http://schemas.microsoft.com/office/powerpoint/2010/main" val="3118443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Sentiment: Panel (2)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302" y="1600200"/>
            <a:ext cx="63433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3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Sentiment: New (3)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7443" y="1600200"/>
            <a:ext cx="626911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20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Sentiment: New (4)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5399" y="1600200"/>
            <a:ext cx="621320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2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Predict completion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765" y="1417638"/>
            <a:ext cx="4806469" cy="513556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981200" y="5257800"/>
            <a:ext cx="487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9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Model: Sentiments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765" y="1417638"/>
            <a:ext cx="4806469" cy="51355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57400" y="5257800"/>
            <a:ext cx="4800599" cy="304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ross 4"/>
          <p:cNvSpPr/>
          <p:nvPr/>
        </p:nvSpPr>
        <p:spPr>
          <a:xfrm rot="2578592">
            <a:off x="6098212" y="5541814"/>
            <a:ext cx="439438" cy="423072"/>
          </a:xfrm>
          <a:prstGeom prst="plus">
            <a:avLst>
              <a:gd name="adj" fmla="val 431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estimates: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each topic contributes to each document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each word contributes to each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Latent</a:t>
            </a:r>
            <a:r>
              <a:rPr lang="en-US" dirty="0"/>
              <a:t> </a:t>
            </a:r>
            <a:r>
              <a:rPr lang="en-US" dirty="0" err="1"/>
              <a:t>Dirichlet</a:t>
            </a:r>
            <a:r>
              <a:rPr lang="en-US" dirty="0"/>
              <a:t> Allocation (LDA)</a:t>
            </a:r>
          </a:p>
          <a:p>
            <a:pPr lvl="1"/>
            <a:r>
              <a:rPr lang="en-US" dirty="0"/>
              <a:t>unsupervised method of doing topic modeling.</a:t>
            </a:r>
          </a:p>
          <a:p>
            <a:pPr lvl="1"/>
            <a:r>
              <a:rPr lang="en-US" dirty="0"/>
              <a:t>The tricky part is that words can also belong to more than one topic.</a:t>
            </a:r>
          </a:p>
          <a:p>
            <a:r>
              <a:rPr lang="en-US" dirty="0"/>
              <a:t>Every document is a mixture of topics</a:t>
            </a:r>
          </a:p>
          <a:p>
            <a:r>
              <a:rPr lang="en-US" dirty="0"/>
              <a:t>Every topic is a mixture of words</a:t>
            </a:r>
          </a:p>
        </p:txBody>
      </p:sp>
    </p:spTree>
    <p:extLst>
      <p:ext uri="{BB962C8B-B14F-4D97-AF65-F5344CB8AC3E}">
        <p14:creationId xmlns:p14="http://schemas.microsoft.com/office/powerpoint/2010/main" val="802035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Frequency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3086" y="1600200"/>
            <a:ext cx="441782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6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643028"/>
            <a:ext cx="7315200" cy="59465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" y="2514600"/>
            <a:ext cx="7848600" cy="205740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64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583582"/>
            <a:ext cx="7162800" cy="592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9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Gaining cooperation of survey respondents is getting more and more difficult.</a:t>
            </a:r>
          </a:p>
          <a:p>
            <a:pPr marL="0" indent="0">
              <a:buNone/>
            </a:pPr>
            <a:r>
              <a:rPr lang="en-US" sz="1800" dirty="0"/>
              <a:t>(Curtis, Presser, and Singer 2005; Groves 2006; Brick and Williams 2013)</a:t>
            </a:r>
          </a:p>
        </p:txBody>
      </p:sp>
    </p:spTree>
    <p:extLst>
      <p:ext uri="{BB962C8B-B14F-4D97-AF65-F5344CB8AC3E}">
        <p14:creationId xmlns:p14="http://schemas.microsoft.com/office/powerpoint/2010/main" val="14827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Lack of an appropriate lexicon in the survey context.</a:t>
            </a:r>
          </a:p>
          <a:p>
            <a:r>
              <a:rPr lang="en-US" dirty="0"/>
              <a:t>Select “stop words” is tricky</a:t>
            </a:r>
          </a:p>
          <a:p>
            <a:r>
              <a:rPr lang="en-US" dirty="0"/>
              <a:t>Bounded by how and what interviewers decided to included in the observation.</a:t>
            </a:r>
          </a:p>
          <a:p>
            <a:r>
              <a:rPr lang="en-US" dirty="0"/>
              <a:t>We might need a supervised ML method for topic modeling</a:t>
            </a:r>
          </a:p>
          <a:p>
            <a:r>
              <a:rPr lang="en-US" dirty="0"/>
              <a:t>Sentiment Analysis might help to predict completion</a:t>
            </a:r>
          </a:p>
        </p:txBody>
      </p:sp>
    </p:spTree>
    <p:extLst>
      <p:ext uri="{BB962C8B-B14F-4D97-AF65-F5344CB8AC3E}">
        <p14:creationId xmlns:p14="http://schemas.microsoft.com/office/powerpoint/2010/main" val="1933902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Brick, J. Michael and Douglas Williams. 2013. “Explaining Rising Nonresponse Rates in Cross-Sectional Surveys.” ANNALS of the American Academy of Political and Social Science 645:36-59.</a:t>
            </a:r>
          </a:p>
          <a:p>
            <a:r>
              <a:rPr lang="en-US" dirty="0"/>
              <a:t>Curtin Richard, Presser Stanley, Singer </a:t>
            </a:r>
            <a:r>
              <a:rPr lang="en-US" dirty="0" err="1"/>
              <a:t>Elinor</a:t>
            </a:r>
            <a:r>
              <a:rPr lang="en-US" dirty="0"/>
              <a:t> 2005. “Changes in telephone survey nonresponse over the past quarter century.” Public Opinion Quarterly 69 (1): 87–98.</a:t>
            </a:r>
          </a:p>
          <a:p>
            <a:r>
              <a:rPr lang="en-US" dirty="0"/>
              <a:t>Groves Robert M. 2006. Nonresponse rates and nonresponse bias in household surveys. Public Opinion Quarterly 70 (5): 646–75.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69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9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/>
          <a:lstStyle/>
          <a:p>
            <a:r>
              <a:rPr lang="en-US" dirty="0"/>
              <a:t>Send advance letters  </a:t>
            </a:r>
          </a:p>
          <a:p>
            <a:r>
              <a:rPr lang="en-US" dirty="0"/>
              <a:t>Offer monetary or non-monetary incentives </a:t>
            </a:r>
          </a:p>
          <a:p>
            <a:r>
              <a:rPr lang="en-US" dirty="0"/>
              <a:t>Send reminders or making follow-up calls</a:t>
            </a:r>
          </a:p>
          <a:p>
            <a:r>
              <a:rPr lang="en-US" dirty="0"/>
              <a:t>Tailored designs based on the main factors preventing survey participation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4572000"/>
            <a:ext cx="213956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600" dirty="0"/>
              <a:t>PARADATA</a:t>
            </a:r>
          </a:p>
        </p:txBody>
      </p:sp>
    </p:spTree>
    <p:extLst>
      <p:ext uri="{BB962C8B-B14F-4D97-AF65-F5344CB8AC3E}">
        <p14:creationId xmlns:p14="http://schemas.microsoft.com/office/powerpoint/2010/main" val="223106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Interviewer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types:</a:t>
            </a:r>
          </a:p>
          <a:p>
            <a:pPr lvl="1"/>
            <a:r>
              <a:rPr lang="en-US" dirty="0"/>
              <a:t>Housing observation</a:t>
            </a:r>
          </a:p>
          <a:p>
            <a:pPr lvl="1"/>
            <a:r>
              <a:rPr lang="en-US" dirty="0"/>
              <a:t>Contact observation</a:t>
            </a:r>
          </a:p>
          <a:p>
            <a:pPr lvl="1"/>
            <a:r>
              <a:rPr lang="en-US" dirty="0"/>
              <a:t>Interview observation</a:t>
            </a:r>
          </a:p>
          <a:p>
            <a:pPr lvl="1"/>
            <a:r>
              <a:rPr lang="en-US" dirty="0"/>
              <a:t>Call notes</a:t>
            </a:r>
          </a:p>
          <a:p>
            <a:r>
              <a:rPr lang="en-US" dirty="0"/>
              <a:t>Interviewer observations are a rich source of information, but they can be hard to analyze.</a:t>
            </a:r>
          </a:p>
          <a:p>
            <a:r>
              <a:rPr lang="en-US" dirty="0"/>
              <a:t>Open text, unstructured, prone to errors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00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Longitudinal panel study of persons age 51+</a:t>
            </a:r>
          </a:p>
          <a:p>
            <a:r>
              <a:rPr lang="en-US" dirty="0"/>
              <a:t>New birth cohort every 6 years </a:t>
            </a:r>
          </a:p>
          <a:p>
            <a:r>
              <a:rPr lang="en-US" dirty="0"/>
              <a:t>2016 cohort of Late Baby Boomers (LBB, born 1960-1965)</a:t>
            </a:r>
          </a:p>
        </p:txBody>
      </p:sp>
    </p:spTree>
    <p:extLst>
      <p:ext uri="{BB962C8B-B14F-4D97-AF65-F5344CB8AC3E}">
        <p14:creationId xmlns:p14="http://schemas.microsoft.com/office/powerpoint/2010/main" val="3801057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Rate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028978"/>
              </p:ext>
            </p:extLst>
          </p:nvPr>
        </p:nvGraphicFramePr>
        <p:xfrm>
          <a:off x="1074600" y="2255520"/>
          <a:ext cx="66216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1961181688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160817902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30021198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628317128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2782598771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3153653612"/>
                    </a:ext>
                  </a:extLst>
                </a:gridCol>
                <a:gridCol w="803593">
                  <a:extLst>
                    <a:ext uri="{9D8B030D-6E8A-4147-A177-3AD203B41FA5}">
                      <a16:colId xmlns:a16="http://schemas.microsoft.com/office/drawing/2014/main" val="25841596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21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Baby boomers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75.3%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87.7%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86.3%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85.9%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85.5%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85.5%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303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Mid Baby boomers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68.8%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84.9%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89.6%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17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78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notes from attempts resulted in contact with informant/respondent before the final attempt</a:t>
            </a:r>
          </a:p>
          <a:p>
            <a:r>
              <a:rPr lang="en-US" dirty="0"/>
              <a:t>Sentiment analysis</a:t>
            </a:r>
          </a:p>
          <a:p>
            <a:r>
              <a:rPr lang="en-US" dirty="0"/>
              <a:t>Topic modeling</a:t>
            </a:r>
          </a:p>
        </p:txBody>
      </p:sp>
    </p:spTree>
    <p:extLst>
      <p:ext uri="{BB962C8B-B14F-4D97-AF65-F5344CB8AC3E}">
        <p14:creationId xmlns:p14="http://schemas.microsoft.com/office/powerpoint/2010/main" val="214546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FF0000"/>
                </a:solidFill>
              </a:rPr>
              <a:t>iwer</a:t>
            </a:r>
            <a:r>
              <a:rPr lang="en-US" dirty="0"/>
              <a:t> knocked and son answered the door. He appears to be over 18. </a:t>
            </a:r>
            <a:r>
              <a:rPr lang="en-US" b="1" dirty="0" err="1">
                <a:solidFill>
                  <a:srgbClr val="FF0000"/>
                </a:solidFill>
              </a:rPr>
              <a:t>iwer</a:t>
            </a:r>
            <a:r>
              <a:rPr lang="en-US" dirty="0"/>
              <a:t> started to introduce myself and he stated he recognized me and laughed. I asked for the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/>
              <a:t> and again she is sleeping. </a:t>
            </a:r>
            <a:r>
              <a:rPr lang="en-US" dirty="0" err="1"/>
              <a:t>i</a:t>
            </a:r>
            <a:r>
              <a:rPr lang="en-US" dirty="0"/>
              <a:t> asked if there was a good time to come back today and he stated no she will get up in a few minutes and go straight to work. </a:t>
            </a:r>
            <a:r>
              <a:rPr lang="en-US" dirty="0" err="1"/>
              <a:t>Iwer</a:t>
            </a:r>
            <a:r>
              <a:rPr lang="en-US" dirty="0"/>
              <a:t> mentioned that the </a:t>
            </a:r>
            <a:r>
              <a:rPr lang="en-US" b="1" dirty="0">
                <a:solidFill>
                  <a:srgbClr val="FF0000"/>
                </a:solidFill>
              </a:rPr>
              <a:t>TOA</a:t>
            </a:r>
            <a:r>
              <a:rPr lang="en-US" dirty="0"/>
              <a:t> had increased substantially and that I would love to tell her about it but the number I have says the </a:t>
            </a:r>
            <a:r>
              <a:rPr lang="en-US" b="1" dirty="0" err="1">
                <a:solidFill>
                  <a:srgbClr val="FF0000"/>
                </a:solidFill>
              </a:rPr>
              <a:t>vm</a:t>
            </a:r>
            <a:r>
              <a:rPr lang="en-US" dirty="0"/>
              <a:t> box is full. He still would not verify the  phone number. </a:t>
            </a:r>
            <a:r>
              <a:rPr lang="en-US" dirty="0" err="1"/>
              <a:t>i</a:t>
            </a:r>
            <a:r>
              <a:rPr lang="en-US" dirty="0"/>
              <a:t> left a </a:t>
            </a:r>
            <a:r>
              <a:rPr lang="en-US" dirty="0">
                <a:solidFill>
                  <a:srgbClr val="FF0000"/>
                </a:solidFill>
              </a:rPr>
              <a:t>SIMY</a:t>
            </a:r>
            <a:r>
              <a:rPr lang="en-US" dirty="0"/>
              <a:t> with my </a:t>
            </a:r>
            <a:r>
              <a:rPr lang="en-US" dirty="0" err="1">
                <a:solidFill>
                  <a:srgbClr val="FF0000"/>
                </a:solidFill>
              </a:rPr>
              <a:t>umich</a:t>
            </a:r>
            <a:r>
              <a:rPr lang="en-US" dirty="0"/>
              <a:t> number on the back.</a:t>
            </a:r>
          </a:p>
        </p:txBody>
      </p:sp>
    </p:spTree>
    <p:extLst>
      <p:ext uri="{BB962C8B-B14F-4D97-AF65-F5344CB8AC3E}">
        <p14:creationId xmlns:p14="http://schemas.microsoft.com/office/powerpoint/2010/main" val="46593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Sentiment: Panel (1)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606" y="1600200"/>
            <a:ext cx="635878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69535"/>
      </p:ext>
    </p:extLst>
  </p:cSld>
  <p:clrMapOvr>
    <a:masterClrMapping/>
  </p:clrMapOvr>
</p:sld>
</file>

<file path=ppt/theme/theme1.xml><?xml version="1.0" encoding="utf-8"?>
<a:theme xmlns:a="http://schemas.openxmlformats.org/drawingml/2006/main" name="SRO_Tmplt_WhiteBkgd2">
  <a:themeElements>
    <a:clrScheme name="001_SRO1">
      <a:dk1>
        <a:srgbClr val="00274C"/>
      </a:dk1>
      <a:lt1>
        <a:srgbClr val="FFFFFF"/>
      </a:lt1>
      <a:dk2>
        <a:srgbClr val="FFCB05"/>
      </a:dk2>
      <a:lt2>
        <a:srgbClr val="587ABC"/>
      </a:lt2>
      <a:accent1>
        <a:srgbClr val="CC6600"/>
      </a:accent1>
      <a:accent2>
        <a:srgbClr val="7A121C"/>
      </a:accent2>
      <a:accent3>
        <a:srgbClr val="655A52"/>
      </a:accent3>
      <a:accent4>
        <a:srgbClr val="A02816"/>
      </a:accent4>
      <a:accent5>
        <a:srgbClr val="587ABC"/>
      </a:accent5>
      <a:accent6>
        <a:srgbClr val="595001"/>
      </a:accent6>
      <a:hlink>
        <a:srgbClr val="0D57AA"/>
      </a:hlink>
      <a:folHlink>
        <a:srgbClr val="682B8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O_Tmplt_WhiteBkgd2.potx" id="{6712B517-A676-4FF8-ABA8-1546C2D1CF58}" vid="{A1C3B19D-0C2A-4EA4-B6D9-54C9855327B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O_Tmplt_WhiteBkgd2.potx" id="{6712B517-A676-4FF8-ABA8-1546C2D1CF58}" vid="{AD02C38C-5EB9-4228-86F8-C0F4F2E582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SRO_Tmplt_WhiteBkgd2</Template>
  <TotalTime>5515</TotalTime>
  <Words>546</Words>
  <Application>Microsoft Macintosh PowerPoint</Application>
  <PresentationFormat>On-screen Show (4:3)</PresentationFormat>
  <Paragraphs>78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Lucida Sans</vt:lpstr>
      <vt:lpstr>Tahoma</vt:lpstr>
      <vt:lpstr>SRO_Tmplt_WhiteBkgd2</vt:lpstr>
      <vt:lpstr>Custom Design</vt:lpstr>
      <vt:lpstr>Mining Interviewer Observation </vt:lpstr>
      <vt:lpstr>Problem</vt:lpstr>
      <vt:lpstr>Approaches</vt:lpstr>
      <vt:lpstr>Interviewer observations</vt:lpstr>
      <vt:lpstr>Data</vt:lpstr>
      <vt:lpstr>Response Rate</vt:lpstr>
      <vt:lpstr>Analysis</vt:lpstr>
      <vt:lpstr>Example of Observation</vt:lpstr>
      <vt:lpstr>Sentiment: Panel (1)</vt:lpstr>
      <vt:lpstr>Sentiment: Panel (2)</vt:lpstr>
      <vt:lpstr>Sentiment: New (3)</vt:lpstr>
      <vt:lpstr>Sentiment: New (4)</vt:lpstr>
      <vt:lpstr>Model: Predict completion</vt:lpstr>
      <vt:lpstr>Model: Sentiments</vt:lpstr>
      <vt:lpstr>Topic Analysis</vt:lpstr>
      <vt:lpstr>Method</vt:lpstr>
      <vt:lpstr>Word Frequency</vt:lpstr>
      <vt:lpstr>PowerPoint Presentation</vt:lpstr>
      <vt:lpstr>PowerPoint Presentation</vt:lpstr>
      <vt:lpstr>Summary</vt:lpstr>
      <vt:lpstr>References</vt:lpstr>
      <vt:lpstr>Thank you!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Chatain</dc:creator>
  <cp:lastModifiedBy>Guzman Herrera, Daniel</cp:lastModifiedBy>
  <cp:revision>80</cp:revision>
  <cp:lastPrinted>2018-10-18T13:46:20Z</cp:lastPrinted>
  <dcterms:created xsi:type="dcterms:W3CDTF">2018-01-04T15:22:48Z</dcterms:created>
  <dcterms:modified xsi:type="dcterms:W3CDTF">2018-10-26T05:35:53Z</dcterms:modified>
</cp:coreProperties>
</file>