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78" r:id="rId1"/>
  </p:sldMasterIdLst>
  <p:notesMasterIdLst>
    <p:notesMasterId r:id="rId15"/>
  </p:notesMasterIdLst>
  <p:handoutMasterIdLst>
    <p:handoutMasterId r:id="rId16"/>
  </p:handoutMasterIdLst>
  <p:sldIdLst>
    <p:sldId id="522" r:id="rId2"/>
    <p:sldId id="594" r:id="rId3"/>
    <p:sldId id="606" r:id="rId4"/>
    <p:sldId id="610" r:id="rId5"/>
    <p:sldId id="611" r:id="rId6"/>
    <p:sldId id="605" r:id="rId7"/>
    <p:sldId id="612" r:id="rId8"/>
    <p:sldId id="613" r:id="rId9"/>
    <p:sldId id="615" r:id="rId10"/>
    <p:sldId id="637" r:id="rId11"/>
    <p:sldId id="632" r:id="rId12"/>
    <p:sldId id="636" r:id="rId13"/>
    <p:sldId id="639" r:id="rId14"/>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1pPr>
    <a:lvl2pPr marL="4572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2pPr>
    <a:lvl3pPr marL="9144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3pPr>
    <a:lvl4pPr marL="13716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4pPr>
    <a:lvl5pPr marL="18288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672" userDrawn="1">
          <p15:clr>
            <a:srgbClr val="A4A3A4"/>
          </p15:clr>
        </p15:guide>
        <p15:guide id="4" orient="horz" pos="3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Jones, Kasey" initials="JK [8] [2] [2] [2]" lastIdx="1" clrIdx="28">
    <p:extLst/>
  </p:cmAuthor>
  <p:cmAuthor id="1" name="Chew, Rob" initials="CR" lastIdx="11" clrIdx="0">
    <p:extLst/>
  </p:cmAuthor>
  <p:cmAuthor id="30" name="Jones, Kasey" initials="JK [9]" lastIdx="1" clrIdx="29">
    <p:extLst/>
  </p:cmAuthor>
  <p:cmAuthor id="2" name="Chew, Rob" initials="CR [2]" lastIdx="1" clrIdx="1">
    <p:extLst/>
  </p:cmAuthor>
  <p:cmAuthor id="31" name="Jones, Kasey" initials="JK [10]" lastIdx="1" clrIdx="30">
    <p:extLst/>
  </p:cmAuthor>
  <p:cmAuthor id="3" name="Chew, Rob" initials="CR [3]" lastIdx="1" clrIdx="2">
    <p:extLst/>
  </p:cmAuthor>
  <p:cmAuthor id="32" name="Jones, Kasey" initials="JK [11]" lastIdx="1" clrIdx="31">
    <p:extLst/>
  </p:cmAuthor>
  <p:cmAuthor id="4" name="Chew, Rob" initials="CR [4]" lastIdx="1" clrIdx="3">
    <p:extLst/>
  </p:cmAuthor>
  <p:cmAuthor id="33" name="Bieler, Gayle" initials="BG" lastIdx="11" clrIdx="32">
    <p:extLst/>
  </p:cmAuthor>
  <p:cmAuthor id="5" name="Chew, Rob" initials="CR [5]" lastIdx="1" clrIdx="4">
    <p:extLst/>
  </p:cmAuthor>
  <p:cmAuthor id="6" name="Chew, Rob" initials="CR [6]" lastIdx="1" clrIdx="5">
    <p:extLst/>
  </p:cmAuthor>
  <p:cmAuthor id="7" name="Chew, Rob" initials="CR [7]" lastIdx="1" clrIdx="6">
    <p:extLst/>
  </p:cmAuthor>
  <p:cmAuthor id="8" name="Chew, Rob" initials="CR [8]" lastIdx="1" clrIdx="7">
    <p:extLst/>
  </p:cmAuthor>
  <p:cmAuthor id="9" name="Chew, Rob" initials="CR [9]" lastIdx="1" clrIdx="8">
    <p:extLst/>
  </p:cmAuthor>
  <p:cmAuthor id="10" name="Chew, Rob" initials="CR [10]" lastIdx="1" clrIdx="9">
    <p:extLst/>
  </p:cmAuthor>
  <p:cmAuthor id="11" name="Chew, Rob" initials="CR [11]" lastIdx="1" clrIdx="10">
    <p:extLst/>
  </p:cmAuthor>
  <p:cmAuthor id="12" name="Chew, Rob" initials="CR [12]" lastIdx="1" clrIdx="11">
    <p:extLst/>
  </p:cmAuthor>
  <p:cmAuthor id="13" name="Chew, Rob" initials="CR [13]" lastIdx="1" clrIdx="12">
    <p:extLst/>
  </p:cmAuthor>
  <p:cmAuthor id="14" name="Chew, Rob" initials="CR [14]" lastIdx="1" clrIdx="13">
    <p:extLst/>
  </p:cmAuthor>
  <p:cmAuthor id="15" name="Chew, Rob" initials="CR [15]" lastIdx="1" clrIdx="14">
    <p:extLst/>
  </p:cmAuthor>
  <p:cmAuthor id="16" name="Chew, Rob" initials="CR [16]" lastIdx="1" clrIdx="15">
    <p:extLst/>
  </p:cmAuthor>
  <p:cmAuthor id="17" name="Chew, Rob" initials="CR [17]" lastIdx="1" clrIdx="16">
    <p:extLst/>
  </p:cmAuthor>
  <p:cmAuthor id="18" name="Jones, Kasey" initials="JK" lastIdx="10" clrIdx="17">
    <p:extLst/>
  </p:cmAuthor>
  <p:cmAuthor id="19" name="Jones, Kasey" initials="JK [2]" lastIdx="1" clrIdx="18">
    <p:extLst/>
  </p:cmAuthor>
  <p:cmAuthor id="20" name="Jones, Kasey" initials="JK [3]" lastIdx="1" clrIdx="19">
    <p:extLst/>
  </p:cmAuthor>
  <p:cmAuthor id="21" name="Jones, Kasey" initials="JK [4]" lastIdx="1" clrIdx="20">
    <p:extLst/>
  </p:cmAuthor>
  <p:cmAuthor id="22" name="Jones, Kasey" initials="JK [3] [2]" lastIdx="1" clrIdx="21">
    <p:extLst/>
  </p:cmAuthor>
  <p:cmAuthor id="23" name="Jones, Kasey" initials="JK [5]" lastIdx="1" clrIdx="22">
    <p:extLst/>
  </p:cmAuthor>
  <p:cmAuthor id="24" name="Jones, Kasey" initials="JK [6]" lastIdx="1" clrIdx="23">
    <p:extLst/>
  </p:cmAuthor>
  <p:cmAuthor id="25" name="Jones, Kasey" initials="JK [7]" lastIdx="1" clrIdx="24">
    <p:extLst/>
  </p:cmAuthor>
  <p:cmAuthor id="26" name="Jones, Kasey" initials="JK [8]" lastIdx="1" clrIdx="25">
    <p:extLst/>
  </p:cmAuthor>
  <p:cmAuthor id="27" name="Jones, Kasey" initials="JK [8] [2]" lastIdx="1" clrIdx="26">
    <p:extLst/>
  </p:cmAuthor>
  <p:cmAuthor id="28" name="Jones, Kasey" initials="JK [8] [2] [2]" lastIdx="1" clrIdx="2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683"/>
    <a:srgbClr val="FFC525"/>
    <a:srgbClr val="5D9732"/>
    <a:srgbClr val="BF311A"/>
    <a:srgbClr val="003F82"/>
    <a:srgbClr val="00CC00"/>
    <a:srgbClr val="006600"/>
    <a:srgbClr val="FF0000"/>
    <a:srgbClr val="C0CADD"/>
    <a:srgbClr val="F4E9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4" autoAdjust="0"/>
    <p:restoredTop sz="86326" autoAdjust="0"/>
  </p:normalViewPr>
  <p:slideViewPr>
    <p:cSldViewPr>
      <p:cViewPr varScale="1">
        <p:scale>
          <a:sx n="108" d="100"/>
          <a:sy n="108" d="100"/>
        </p:scale>
        <p:origin x="1936" y="184"/>
      </p:cViewPr>
      <p:guideLst>
        <p:guide orient="horz" pos="2160"/>
        <p:guide pos="2880"/>
        <p:guide orient="horz" pos="672"/>
        <p:guide orient="horz" pos="3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3033713" cy="463550"/>
          </a:xfrm>
          <a:prstGeom prst="rect">
            <a:avLst/>
          </a:prstGeom>
          <a:noFill/>
          <a:ln w="9525">
            <a:noFill/>
            <a:miter lim="800000"/>
            <a:headEnd/>
            <a:tailEnd/>
          </a:ln>
          <a:effectLst/>
        </p:spPr>
        <p:txBody>
          <a:bodyPr vert="horz" wrap="square" lIns="91221" tIns="45610" rIns="91221" bIns="45610" numCol="1" anchor="t" anchorCtr="0" compatLnSpc="1">
            <a:prstTxWarp prst="textNoShape">
              <a:avLst/>
            </a:prstTxWarp>
          </a:bodyPr>
          <a:lstStyle>
            <a:lvl1pPr defTabSz="912813">
              <a:defRPr sz="1200">
                <a:latin typeface="Arial" charset="0"/>
              </a:defRPr>
            </a:lvl1pPr>
          </a:lstStyle>
          <a:p>
            <a:pPr>
              <a:defRPr/>
            </a:pPr>
            <a:endParaRPr lang="en-US"/>
          </a:p>
        </p:txBody>
      </p:sp>
      <p:sp>
        <p:nvSpPr>
          <p:cNvPr id="207875" name="Rectangle 3"/>
          <p:cNvSpPr>
            <a:spLocks noGrp="1" noChangeArrowheads="1"/>
          </p:cNvSpPr>
          <p:nvPr>
            <p:ph type="dt" sz="quarter" idx="1"/>
          </p:nvPr>
        </p:nvSpPr>
        <p:spPr bwMode="auto">
          <a:xfrm>
            <a:off x="3962400" y="0"/>
            <a:ext cx="3033713" cy="463550"/>
          </a:xfrm>
          <a:prstGeom prst="rect">
            <a:avLst/>
          </a:prstGeom>
          <a:noFill/>
          <a:ln w="9525">
            <a:noFill/>
            <a:miter lim="800000"/>
            <a:headEnd/>
            <a:tailEnd/>
          </a:ln>
          <a:effectLst/>
        </p:spPr>
        <p:txBody>
          <a:bodyPr vert="horz" wrap="square" lIns="91221" tIns="45610" rIns="91221" bIns="45610" numCol="1" anchor="t" anchorCtr="0" compatLnSpc="1">
            <a:prstTxWarp prst="textNoShape">
              <a:avLst/>
            </a:prstTxWarp>
          </a:bodyPr>
          <a:lstStyle>
            <a:lvl1pPr algn="r" defTabSz="912813">
              <a:defRPr sz="1200">
                <a:latin typeface="Arial" charset="0"/>
              </a:defRPr>
            </a:lvl1pPr>
          </a:lstStyle>
          <a:p>
            <a:pPr>
              <a:defRPr/>
            </a:pPr>
            <a:endParaRPr lang="en-US"/>
          </a:p>
        </p:txBody>
      </p:sp>
      <p:sp>
        <p:nvSpPr>
          <p:cNvPr id="207876" name="Rectangle 4"/>
          <p:cNvSpPr>
            <a:spLocks noGrp="1" noChangeArrowheads="1"/>
          </p:cNvSpPr>
          <p:nvPr>
            <p:ph type="ftr" sz="quarter" idx="2"/>
          </p:nvPr>
        </p:nvSpPr>
        <p:spPr bwMode="auto">
          <a:xfrm>
            <a:off x="0" y="8805863"/>
            <a:ext cx="3033713" cy="463550"/>
          </a:xfrm>
          <a:prstGeom prst="rect">
            <a:avLst/>
          </a:prstGeom>
          <a:noFill/>
          <a:ln w="9525">
            <a:noFill/>
            <a:miter lim="800000"/>
            <a:headEnd/>
            <a:tailEnd/>
          </a:ln>
          <a:effectLst/>
        </p:spPr>
        <p:txBody>
          <a:bodyPr vert="horz" wrap="square" lIns="91221" tIns="45610" rIns="91221" bIns="45610" numCol="1" anchor="b" anchorCtr="0" compatLnSpc="1">
            <a:prstTxWarp prst="textNoShape">
              <a:avLst/>
            </a:prstTxWarp>
          </a:bodyPr>
          <a:lstStyle>
            <a:lvl1pPr defTabSz="912813">
              <a:defRPr sz="1200">
                <a:latin typeface="Arial" charset="0"/>
              </a:defRPr>
            </a:lvl1pPr>
          </a:lstStyle>
          <a:p>
            <a:pPr>
              <a:defRPr/>
            </a:pPr>
            <a:endParaRPr lang="en-US"/>
          </a:p>
        </p:txBody>
      </p:sp>
      <p:sp>
        <p:nvSpPr>
          <p:cNvPr id="207877" name="Rectangle 5"/>
          <p:cNvSpPr>
            <a:spLocks noGrp="1" noChangeArrowheads="1"/>
          </p:cNvSpPr>
          <p:nvPr>
            <p:ph type="sldNum" sz="quarter" idx="3"/>
          </p:nvPr>
        </p:nvSpPr>
        <p:spPr bwMode="auto">
          <a:xfrm>
            <a:off x="3962400" y="8805863"/>
            <a:ext cx="3033713" cy="463550"/>
          </a:xfrm>
          <a:prstGeom prst="rect">
            <a:avLst/>
          </a:prstGeom>
          <a:noFill/>
          <a:ln w="9525">
            <a:noFill/>
            <a:miter lim="800000"/>
            <a:headEnd/>
            <a:tailEnd/>
          </a:ln>
          <a:effectLst/>
        </p:spPr>
        <p:txBody>
          <a:bodyPr vert="horz" wrap="square" lIns="91221" tIns="45610" rIns="91221" bIns="45610" numCol="1" anchor="b" anchorCtr="0" compatLnSpc="1">
            <a:prstTxWarp prst="textNoShape">
              <a:avLst/>
            </a:prstTxWarp>
          </a:bodyPr>
          <a:lstStyle>
            <a:lvl1pPr algn="r" defTabSz="912813">
              <a:defRPr sz="1200">
                <a:latin typeface="Arial" charset="0"/>
              </a:defRPr>
            </a:lvl1pPr>
          </a:lstStyle>
          <a:p>
            <a:pPr>
              <a:defRPr/>
            </a:pPr>
            <a:fld id="{F14AD3AF-E853-41DD-9C6B-157657455CBF}" type="slidenum">
              <a:rPr lang="en-US"/>
              <a:pPr>
                <a:defRPr/>
              </a:pPr>
              <a:t>‹#›</a:t>
            </a:fld>
            <a:endParaRPr lang="en-US"/>
          </a:p>
        </p:txBody>
      </p:sp>
    </p:spTree>
    <p:extLst>
      <p:ext uri="{BB962C8B-B14F-4D97-AF65-F5344CB8AC3E}">
        <p14:creationId xmlns:p14="http://schemas.microsoft.com/office/powerpoint/2010/main" val="1734314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3713" cy="463550"/>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defTabSz="930275">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963988" y="0"/>
            <a:ext cx="3033712" cy="463550"/>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algn="r" defTabSz="930275">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3450" y="4403725"/>
            <a:ext cx="5130800" cy="4171950"/>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07450"/>
            <a:ext cx="3033713" cy="463550"/>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defTabSz="930275">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963988" y="8807450"/>
            <a:ext cx="3033712" cy="463550"/>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algn="r" defTabSz="930275">
              <a:defRPr sz="1200">
                <a:latin typeface="Arial" charset="0"/>
              </a:defRPr>
            </a:lvl1pPr>
          </a:lstStyle>
          <a:p>
            <a:pPr>
              <a:defRPr/>
            </a:pPr>
            <a:fld id="{8DB8C9F8-2507-43B8-94EB-5DEE5D53B02A}" type="slidenum">
              <a:rPr lang="en-US"/>
              <a:pPr>
                <a:defRPr/>
              </a:pPr>
              <a:t>‹#›</a:t>
            </a:fld>
            <a:endParaRPr lang="en-US"/>
          </a:p>
        </p:txBody>
      </p:sp>
    </p:spTree>
    <p:extLst>
      <p:ext uri="{BB962C8B-B14F-4D97-AF65-F5344CB8AC3E}">
        <p14:creationId xmlns:p14="http://schemas.microsoft.com/office/powerpoint/2010/main" val="1634438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4613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1" charset="-128"/>
                    <a:cs typeface="+mn-cs"/>
                  </a:rPr>
                  <a:t>The SGCs were individually evaluated by coders to determine if they contained one or more residential buildings within the image (add example residential and non-residential grid images). This process was completed using a GUI tool developed within ArcGIS for applying a residential or non-residential label to each of the grid cells.  The data was labelled by two independent coders, with a senior GIS analyst acting an adjudicator to settle disputed labels and to ensure consistency and accuracy in selection. </a:t>
                </a:r>
              </a:p>
              <a:p>
                <a:r>
                  <a:rPr lang="en-US" sz="1200" i="1" kern="1200" dirty="0">
                    <a:solidFill>
                      <a:schemeClr val="tx1"/>
                    </a:solidFill>
                    <a:effectLst/>
                    <a:latin typeface="Arial" charset="0"/>
                    <a:ea typeface="ヒラギノ角ゴ Pro W3" pitchFamily="1" charset="-128"/>
                    <a:cs typeface="+mn-cs"/>
                  </a:rPr>
                  <a:t> </a:t>
                </a:r>
                <a:endParaRPr lang="en-US" sz="1200" kern="1200" dirty="0">
                  <a:solidFill>
                    <a:schemeClr val="tx1"/>
                  </a:solidFill>
                  <a:effectLst/>
                  <a:latin typeface="Arial" charset="0"/>
                  <a:ea typeface="ヒラギノ角ゴ Pro W3" pitchFamily="1" charset="-128"/>
                  <a:cs typeface="+mn-cs"/>
                </a:endParaRPr>
              </a:p>
              <a:p>
                <a:r>
                  <a:rPr lang="en-US" sz="1200" kern="1200" dirty="0">
                    <a:solidFill>
                      <a:schemeClr val="tx1"/>
                    </a:solidFill>
                    <a:effectLst/>
                    <a:latin typeface="Arial" charset="0"/>
                    <a:ea typeface="ヒラギノ角ゴ Pro W3" pitchFamily="1" charset="-128"/>
                    <a:cs typeface="+mn-cs"/>
                  </a:rPr>
                  <a:t>To provide a naïve human-level benchmark for this task, we computed the raw agreement (</a:t>
                </a:r>
                <a:r>
                  <a:rPr lang="en-US" sz="1200" kern="1200" dirty="0" err="1">
                    <a:solidFill>
                      <a:schemeClr val="tx1"/>
                    </a:solidFill>
                    <a:effectLst/>
                    <a:latin typeface="Arial" charset="0"/>
                    <a:ea typeface="ヒラギノ角ゴ Pro W3" pitchFamily="1" charset="-128"/>
                    <a:cs typeface="+mn-cs"/>
                  </a:rPr>
                  <a:t>Carletta</a:t>
                </a:r>
                <a:r>
                  <a:rPr lang="en-US" sz="1200" kern="1200" dirty="0">
                    <a:solidFill>
                      <a:schemeClr val="tx1"/>
                    </a:solidFill>
                    <a:effectLst/>
                    <a:latin typeface="Arial" charset="0"/>
                    <a:ea typeface="ヒラギノ角ゴ Pro W3" pitchFamily="1" charset="-128"/>
                    <a:cs typeface="+mn-cs"/>
                  </a:rPr>
                  <a:t> 1996) between our two independent coders  , prior to adjudication. The raw agreement for two coders can be calculated by the following:</a:t>
                </a:r>
              </a:p>
              <a:p>
                <a:r>
                  <a:rPr lang="en-US" sz="1200" kern="1200" dirty="0">
                    <a:solidFill>
                      <a:schemeClr val="tx1"/>
                    </a:solidFill>
                    <a:effectLst/>
                    <a:latin typeface="Arial" charset="0"/>
                    <a:ea typeface="ヒラギノ角ゴ Pro W3" pitchFamily="1" charset="-128"/>
                    <a:cs typeface="+mn-cs"/>
                  </a:rPr>
                  <a:t> </a:t>
                </a: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charset="0"/>
                          <a:ea typeface="ヒラギノ角ゴ Pro W3" pitchFamily="1" charset="-128"/>
                          <a:cs typeface="+mn-cs"/>
                        </a:rPr>
                        <m:t>𝑅𝑎𝑤</m:t>
                      </m:r>
                      <m:r>
                        <a:rPr lang="en-US" sz="1200" i="1" kern="1200">
                          <a:solidFill>
                            <a:schemeClr val="tx1"/>
                          </a:solidFill>
                          <a:effectLst/>
                          <a:latin typeface="Cambria Math" charset="0"/>
                          <a:ea typeface="ヒラギノ角ゴ Pro W3" pitchFamily="1" charset="-128"/>
                          <a:cs typeface="+mn-cs"/>
                        </a:rPr>
                        <m:t> </m:t>
                      </m:r>
                      <m:r>
                        <a:rPr lang="en-US" sz="1200" i="1" kern="1200">
                          <a:solidFill>
                            <a:schemeClr val="tx1"/>
                          </a:solidFill>
                          <a:effectLst/>
                          <a:latin typeface="Cambria Math" charset="0"/>
                          <a:ea typeface="ヒラギノ角ゴ Pro W3" pitchFamily="1" charset="-128"/>
                          <a:cs typeface="+mn-cs"/>
                        </a:rPr>
                        <m:t>𝐴𝑔𝑟𝑒𝑒𝑚𝑒𝑛𝑡</m:t>
                      </m:r>
                      <m:r>
                        <a:rPr lang="en-US" sz="1200" i="1" kern="1200">
                          <a:solidFill>
                            <a:schemeClr val="tx1"/>
                          </a:solidFill>
                          <a:effectLst/>
                          <a:latin typeface="Cambria Math" charset="0"/>
                          <a:ea typeface="ヒラギノ角ゴ Pro W3" pitchFamily="1" charset="-128"/>
                          <a:cs typeface="+mn-cs"/>
                        </a:rPr>
                        <m:t> = </m:t>
                      </m:r>
                      <m:f>
                        <m:fPr>
                          <m:ctrlPr>
                            <a:rPr lang="en-US" sz="1200" i="1" kern="1200">
                              <a:solidFill>
                                <a:schemeClr val="tx1"/>
                              </a:solidFill>
                              <a:effectLst/>
                              <a:latin typeface="Cambria Math" panose="02040503050406030204" pitchFamily="18" charset="0"/>
                              <a:ea typeface="ヒラギノ角ゴ Pro W3" pitchFamily="1" charset="-128"/>
                              <a:cs typeface="+mn-cs"/>
                            </a:rPr>
                          </m:ctrlPr>
                        </m:fPr>
                        <m:num>
                          <m:r>
                            <a:rPr lang="en-US" sz="1200" i="1" kern="1200">
                              <a:solidFill>
                                <a:schemeClr val="tx1"/>
                              </a:solidFill>
                              <a:effectLst/>
                              <a:latin typeface="Cambria Math" charset="0"/>
                              <a:ea typeface="ヒラギノ角ゴ Pro W3" pitchFamily="1" charset="-128"/>
                              <a:cs typeface="+mn-cs"/>
                            </a:rPr>
                            <m:t>1</m:t>
                          </m:r>
                        </m:num>
                        <m:den>
                          <m:r>
                            <a:rPr lang="en-US" sz="1200" i="1" kern="1200">
                              <a:solidFill>
                                <a:schemeClr val="tx1"/>
                              </a:solidFill>
                              <a:effectLst/>
                              <a:latin typeface="Cambria Math" charset="0"/>
                              <a:ea typeface="ヒラギノ角ゴ Pro W3" pitchFamily="1" charset="-128"/>
                              <a:cs typeface="+mn-cs"/>
                            </a:rPr>
                            <m:t>𝑁</m:t>
                          </m:r>
                        </m:den>
                      </m:f>
                      <m:r>
                        <a:rPr lang="en-US" sz="1200" i="1" kern="1200">
                          <a:solidFill>
                            <a:schemeClr val="tx1"/>
                          </a:solidFill>
                          <a:effectLst/>
                          <a:latin typeface="Cambria Math" charset="0"/>
                          <a:ea typeface="ヒラギノ角ゴ Pro W3" pitchFamily="1" charset="-128"/>
                          <a:cs typeface="+mn-cs"/>
                        </a:rPr>
                        <m:t> </m:t>
                      </m:r>
                      <m:nary>
                        <m:naryPr>
                          <m:chr m:val="∑"/>
                          <m:limLoc m:val="undOvr"/>
                          <m:ctrlPr>
                            <a:rPr lang="en-US" sz="1200" i="1" kern="1200">
                              <a:solidFill>
                                <a:schemeClr val="tx1"/>
                              </a:solidFill>
                              <a:effectLst/>
                              <a:latin typeface="Cambria Math" panose="02040503050406030204" pitchFamily="18" charset="0"/>
                              <a:ea typeface="ヒラギノ角ゴ Pro W3" pitchFamily="1" charset="-128"/>
                              <a:cs typeface="+mn-cs"/>
                            </a:rPr>
                          </m:ctrlPr>
                        </m:naryPr>
                        <m:sub>
                          <m:r>
                            <a:rPr lang="en-US" sz="1200" i="1" kern="1200">
                              <a:solidFill>
                                <a:schemeClr val="tx1"/>
                              </a:solidFill>
                              <a:effectLst/>
                              <a:latin typeface="Cambria Math" charset="0"/>
                              <a:ea typeface="ヒラギノ角ゴ Pro W3" pitchFamily="1" charset="-128"/>
                              <a:cs typeface="+mn-cs"/>
                            </a:rPr>
                            <m:t>𝑖</m:t>
                          </m:r>
                          <m:r>
                            <a:rPr lang="en-US" sz="1200" i="1" kern="1200">
                              <a:solidFill>
                                <a:schemeClr val="tx1"/>
                              </a:solidFill>
                              <a:effectLst/>
                              <a:latin typeface="Cambria Math" charset="0"/>
                              <a:ea typeface="ヒラギノ角ゴ Pro W3" pitchFamily="1" charset="-128"/>
                              <a:cs typeface="+mn-cs"/>
                            </a:rPr>
                            <m:t>=1</m:t>
                          </m:r>
                        </m:sub>
                        <m:sup>
                          <m:r>
                            <a:rPr lang="en-US" sz="1200" i="1" kern="1200">
                              <a:solidFill>
                                <a:schemeClr val="tx1"/>
                              </a:solidFill>
                              <a:effectLst/>
                              <a:latin typeface="Cambria Math" charset="0"/>
                              <a:ea typeface="ヒラギノ角ゴ Pro W3" pitchFamily="1" charset="-128"/>
                              <a:cs typeface="+mn-cs"/>
                            </a:rPr>
                            <m:t>𝐶</m:t>
                          </m:r>
                        </m:sup>
                        <m:e>
                          <m:sSub>
                            <m:sSubPr>
                              <m:ctrlPr>
                                <a:rPr lang="en-US" sz="1200" i="1" kern="1200">
                                  <a:solidFill>
                                    <a:schemeClr val="tx1"/>
                                  </a:solidFill>
                                  <a:effectLst/>
                                  <a:latin typeface="Cambria Math" panose="02040503050406030204" pitchFamily="18" charset="0"/>
                                  <a:ea typeface="ヒラギノ角ゴ Pro W3" pitchFamily="1" charset="-128"/>
                                  <a:cs typeface="+mn-cs"/>
                                </a:rPr>
                              </m:ctrlPr>
                            </m:sSubPr>
                            <m:e>
                              <m:r>
                                <a:rPr lang="en-US" sz="1200" i="1" kern="1200">
                                  <a:solidFill>
                                    <a:schemeClr val="tx1"/>
                                  </a:solidFill>
                                  <a:effectLst/>
                                  <a:latin typeface="Cambria Math" charset="0"/>
                                  <a:ea typeface="ヒラギノ角ゴ Pro W3" pitchFamily="1" charset="-128"/>
                                  <a:cs typeface="+mn-cs"/>
                                </a:rPr>
                                <m:t>𝑛</m:t>
                              </m:r>
                            </m:e>
                            <m:sub>
                              <m:r>
                                <a:rPr lang="en-US" sz="1200" i="1" kern="1200">
                                  <a:solidFill>
                                    <a:schemeClr val="tx1"/>
                                  </a:solidFill>
                                  <a:effectLst/>
                                  <a:latin typeface="Cambria Math" charset="0"/>
                                  <a:ea typeface="ヒラギノ角ゴ Pro W3" pitchFamily="1" charset="-128"/>
                                  <a:cs typeface="+mn-cs"/>
                                </a:rPr>
                                <m:t>𝑖𝑖</m:t>
                              </m:r>
                            </m:sub>
                          </m:sSub>
                        </m:e>
                      </m:nary>
                    </m:oMath>
                  </m:oMathPara>
                </a14:m>
                <a:endParaRPr lang="en-US" sz="1200" kern="1200" dirty="0">
                  <a:solidFill>
                    <a:schemeClr val="tx1"/>
                  </a:solidFill>
                  <a:effectLst/>
                  <a:latin typeface="Arial" charset="0"/>
                  <a:ea typeface="ヒラギノ角ゴ Pro W3" pitchFamily="1" charset="-128"/>
                  <a:cs typeface="+mn-cs"/>
                </a:endParaRPr>
              </a:p>
              <a:p>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where </a:t>
                </a:r>
                <a14:m>
                  <m:oMath xmlns:m="http://schemas.openxmlformats.org/officeDocument/2006/math">
                    <m:r>
                      <a:rPr lang="en-US" sz="1200" i="1" kern="1200">
                        <a:solidFill>
                          <a:schemeClr val="tx1"/>
                        </a:solidFill>
                        <a:effectLst/>
                        <a:latin typeface="Cambria Math" charset="0"/>
                        <a:ea typeface="ヒラギノ角ゴ Pro W3" pitchFamily="1" charset="-128"/>
                        <a:cs typeface="+mn-cs"/>
                      </a:rPr>
                      <m:t>𝑁</m:t>
                    </m:r>
                  </m:oMath>
                </a14:m>
                <a:r>
                  <a:rPr lang="en-US" sz="1200" kern="1200" dirty="0">
                    <a:solidFill>
                      <a:schemeClr val="tx1"/>
                    </a:solidFill>
                    <a:effectLst/>
                    <a:latin typeface="Arial" charset="0"/>
                    <a:ea typeface="ヒラギノ角ゴ Pro W3" pitchFamily="1" charset="-128"/>
                    <a:cs typeface="+mn-cs"/>
                  </a:rPr>
                  <a:t> is the total number of images that are jointly labelled by the two coders and </a:t>
                </a:r>
                <a14:m>
                  <m:oMath xmlns:m="http://schemas.openxmlformats.org/officeDocument/2006/math">
                    <m:sSub>
                      <m:sSubPr>
                        <m:ctrlPr>
                          <a:rPr lang="en-US" sz="1200" i="1" kern="1200">
                            <a:solidFill>
                              <a:schemeClr val="tx1"/>
                            </a:solidFill>
                            <a:effectLst/>
                            <a:latin typeface="Cambria Math" panose="02040503050406030204" pitchFamily="18" charset="0"/>
                            <a:ea typeface="ヒラギノ角ゴ Pro W3" pitchFamily="1" charset="-128"/>
                            <a:cs typeface="+mn-cs"/>
                          </a:rPr>
                        </m:ctrlPr>
                      </m:sSubPr>
                      <m:e>
                        <m:r>
                          <a:rPr lang="en-US" sz="1200" i="1" kern="1200">
                            <a:solidFill>
                              <a:schemeClr val="tx1"/>
                            </a:solidFill>
                            <a:effectLst/>
                            <a:latin typeface="Cambria Math" charset="0"/>
                            <a:ea typeface="ヒラギノ角ゴ Pro W3" pitchFamily="1" charset="-128"/>
                            <a:cs typeface="+mn-cs"/>
                          </a:rPr>
                          <m:t>𝑛</m:t>
                        </m:r>
                      </m:e>
                      <m:sub>
                        <m:r>
                          <a:rPr lang="en-US" sz="1200" i="1" kern="1200">
                            <a:solidFill>
                              <a:schemeClr val="tx1"/>
                            </a:solidFill>
                            <a:effectLst/>
                            <a:latin typeface="Cambria Math" charset="0"/>
                            <a:ea typeface="ヒラギノ角ゴ Pro W3" pitchFamily="1" charset="-128"/>
                            <a:cs typeface="+mn-cs"/>
                          </a:rPr>
                          <m:t>𝑖𝑗</m:t>
                        </m:r>
                      </m:sub>
                    </m:sSub>
                  </m:oMath>
                </a14:m>
                <a:r>
                  <a:rPr lang="en-US" sz="1200" kern="1200" dirty="0">
                    <a:solidFill>
                      <a:schemeClr val="tx1"/>
                    </a:solidFill>
                    <a:effectLst/>
                    <a:latin typeface="Arial" charset="0"/>
                    <a:ea typeface="ヒラギノ角ゴ Pro W3" pitchFamily="1" charset="-128"/>
                    <a:cs typeface="+mn-cs"/>
                  </a:rPr>
                  <a:t> is the number of cases assigned as </a:t>
                </a:r>
                <a14:m>
                  <m:oMath xmlns:m="http://schemas.openxmlformats.org/officeDocument/2006/math">
                    <m:r>
                      <a:rPr lang="en-US" sz="1200" i="1" kern="1200">
                        <a:solidFill>
                          <a:schemeClr val="tx1"/>
                        </a:solidFill>
                        <a:effectLst/>
                        <a:latin typeface="Cambria Math" charset="0"/>
                        <a:ea typeface="ヒラギノ角ゴ Pro W3" pitchFamily="1" charset="-128"/>
                        <a:cs typeface="+mn-cs"/>
                      </a:rPr>
                      <m:t>𝑖</m:t>
                    </m:r>
                  </m:oMath>
                </a14:m>
                <a:r>
                  <a:rPr lang="en-US" sz="1200" kern="1200" dirty="0">
                    <a:solidFill>
                      <a:schemeClr val="tx1"/>
                    </a:solidFill>
                    <a:effectLst/>
                    <a:latin typeface="Arial" charset="0"/>
                    <a:ea typeface="ヒラギノ角ゴ Pro W3" pitchFamily="1" charset="-128"/>
                    <a:cs typeface="+mn-cs"/>
                  </a:rPr>
                  <a:t> by Coder 1 and </a:t>
                </a:r>
                <a14:m>
                  <m:oMath xmlns:m="http://schemas.openxmlformats.org/officeDocument/2006/math">
                    <m:r>
                      <a:rPr lang="en-US" sz="1200" i="1" kern="1200">
                        <a:solidFill>
                          <a:schemeClr val="tx1"/>
                        </a:solidFill>
                        <a:effectLst/>
                        <a:latin typeface="Cambria Math" charset="0"/>
                        <a:ea typeface="ヒラギノ角ゴ Pro W3" pitchFamily="1" charset="-128"/>
                        <a:cs typeface="+mn-cs"/>
                      </a:rPr>
                      <m:t>𝑗</m:t>
                    </m:r>
                  </m:oMath>
                </a14:m>
                <a:r>
                  <a:rPr lang="en-US" sz="1200" kern="1200" dirty="0">
                    <a:solidFill>
                      <a:schemeClr val="tx1"/>
                    </a:solidFill>
                    <a:effectLst/>
                    <a:latin typeface="Arial" charset="0"/>
                    <a:ea typeface="ヒラギノ角ゴ Pro W3" pitchFamily="1" charset="-128"/>
                    <a:cs typeface="+mn-cs"/>
                  </a:rPr>
                  <a:t> by Coder 2 for categories </a:t>
                </a:r>
                <a14:m>
                  <m:oMath xmlns:m="http://schemas.openxmlformats.org/officeDocument/2006/math">
                    <m:r>
                      <a:rPr lang="en-US" sz="1200" i="1" kern="1200">
                        <a:solidFill>
                          <a:schemeClr val="tx1"/>
                        </a:solidFill>
                        <a:effectLst/>
                        <a:latin typeface="Cambria Math" charset="0"/>
                        <a:ea typeface="ヒラギノ角ゴ Pro W3" pitchFamily="1" charset="-128"/>
                        <a:cs typeface="+mn-cs"/>
                      </a:rPr>
                      <m:t>𝑖</m:t>
                    </m:r>
                    <m:r>
                      <a:rPr lang="en-US" sz="1200" i="1" kern="1200">
                        <a:solidFill>
                          <a:schemeClr val="tx1"/>
                        </a:solidFill>
                        <a:effectLst/>
                        <a:latin typeface="Cambria Math" charset="0"/>
                        <a:ea typeface="ヒラギノ角ゴ Pro W3" pitchFamily="1" charset="-128"/>
                        <a:cs typeface="+mn-cs"/>
                      </a:rPr>
                      <m:t>,</m:t>
                    </m:r>
                    <m:r>
                      <a:rPr lang="en-US" sz="1200" i="1" kern="1200">
                        <a:solidFill>
                          <a:schemeClr val="tx1"/>
                        </a:solidFill>
                        <a:effectLst/>
                        <a:latin typeface="Cambria Math" charset="0"/>
                        <a:ea typeface="ヒラギノ角ゴ Pro W3" pitchFamily="1" charset="-128"/>
                        <a:cs typeface="+mn-cs"/>
                      </a:rPr>
                      <m:t>𝑗</m:t>
                    </m:r>
                  </m:oMath>
                </a14:m>
                <a:r>
                  <a:rPr lang="en-US" sz="1200" kern="1200" dirty="0">
                    <a:solidFill>
                      <a:schemeClr val="tx1"/>
                    </a:solidFill>
                    <a:effectLst/>
                    <a:latin typeface="Arial" charset="0"/>
                    <a:ea typeface="ヒラギノ角ゴ Pro W3" pitchFamily="1" charset="-128"/>
                    <a:cs typeface="+mn-cs"/>
                  </a:rPr>
                  <a:t> = 1,...,</a:t>
                </a:r>
                <a14:m>
                  <m:oMath xmlns:m="http://schemas.openxmlformats.org/officeDocument/2006/math">
                    <m:r>
                      <a:rPr lang="en-US" sz="1200" i="1" kern="1200">
                        <a:solidFill>
                          <a:schemeClr val="tx1"/>
                        </a:solidFill>
                        <a:effectLst/>
                        <a:latin typeface="Cambria Math" charset="0"/>
                        <a:ea typeface="ヒラギノ角ゴ Pro W3" pitchFamily="1" charset="-128"/>
                        <a:cs typeface="+mn-cs"/>
                      </a:rPr>
                      <m:t>𝐶</m:t>
                    </m:r>
                  </m:oMath>
                </a14:m>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Though other measures of inter-rater reliability have been developed to correct for when coder agreement occurs by chance (Cohn 1960, Landis &amp; Koch 1977), the raw agreement most closely mirrors the commonly used “model accuracy” evaluation metric, where instead of comparing the difference in labels between two humans, we compare the difference between a gold-standard human label and a model prediction. Additionally, since the raw agreement does not penalize for chance agreement, it is a more difficult benchmark to exceed than the other inter-reliability metrics considered. Of the 5,350 Nigeria images, coders disagreed on labels for 482 grids, resulting in a raw agreement of 91.0%. Of the 1,500 Guatemala images, coders disagreed on 44 grids, resulting in a raw agreement of 97.1%. </a:t>
                </a:r>
              </a:p>
              <a:p>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a:t>
                </a:r>
              </a:p>
              <a:p>
                <a:endParaRPr lang="en-US" sz="1200" kern="1200" dirty="0">
                  <a:solidFill>
                    <a:schemeClr val="tx1"/>
                  </a:solidFill>
                  <a:effectLst/>
                  <a:latin typeface="Arial" charset="0"/>
                  <a:ea typeface="ヒラギノ角ゴ Pro W3" pitchFamily="1" charset="-128"/>
                  <a:cs typeface="+mn-cs"/>
                </a:endParaRPr>
              </a:p>
              <a:p>
                <a:r>
                  <a:rPr lang="en-US" sz="1200" kern="1200" dirty="0">
                    <a:solidFill>
                      <a:schemeClr val="tx1"/>
                    </a:solidFill>
                    <a:effectLst/>
                    <a:latin typeface="Arial" charset="0"/>
                    <a:ea typeface="ヒラギノ角ゴ Pro W3" pitchFamily="1" charset="-128"/>
                    <a:cs typeface="+mn-cs"/>
                  </a:rPr>
                  <a:t>To ensure that the methods could be reproduced in new countries, we only considered data sources that were both open source / freely available and had a global scope.</a:t>
                </a:r>
                <a:r>
                  <a:rPr lang="en-US" dirty="0">
                    <a:effectLst/>
                  </a:rPr>
                  <a:t> </a:t>
                </a:r>
              </a:p>
              <a:p>
                <a:endParaRPr lang="en-US" dirty="0">
                  <a:effectLst/>
                </a:endParaRPr>
              </a:p>
              <a:p>
                <a:r>
                  <a:rPr lang="en-US" sz="1200" kern="1200" dirty="0">
                    <a:solidFill>
                      <a:schemeClr val="tx1"/>
                    </a:solidFill>
                    <a:effectLst/>
                    <a:latin typeface="Arial" charset="0"/>
                    <a:ea typeface="ヒラギノ角ゴ Pro W3" pitchFamily="1" charset="-128"/>
                    <a:cs typeface="+mn-cs"/>
                  </a:rPr>
                  <a:t>We assessed the OSM+ESM data set on seven different classifiers  (decision trees, gradient boosting trees, </a:t>
                </a:r>
                <a:r>
                  <a:rPr lang="en-US" sz="1200" kern="1200" dirty="0" err="1">
                    <a:solidFill>
                      <a:schemeClr val="tx1"/>
                    </a:solidFill>
                    <a:effectLst/>
                    <a:latin typeface="Arial" charset="0"/>
                    <a:ea typeface="ヒラギノ角ゴ Pro W3" pitchFamily="1" charset="-128"/>
                    <a:cs typeface="+mn-cs"/>
                  </a:rPr>
                  <a:t>AdaBoost</a:t>
                </a:r>
                <a:r>
                  <a:rPr lang="en-US" sz="1200" kern="1200" dirty="0">
                    <a:solidFill>
                      <a:schemeClr val="tx1"/>
                    </a:solidFill>
                    <a:effectLst/>
                    <a:latin typeface="Arial" charset="0"/>
                    <a:ea typeface="ヒラギノ角ゴ Pro W3" pitchFamily="1" charset="-128"/>
                    <a:cs typeface="+mn-cs"/>
                  </a:rPr>
                  <a:t>, random forest, logistic regression, support vector machines, and k-nearest neighbors) using the </a:t>
                </a:r>
                <a:r>
                  <a:rPr lang="en-US" sz="1200" kern="1200" dirty="0" err="1">
                    <a:solidFill>
                      <a:schemeClr val="tx1"/>
                    </a:solidFill>
                    <a:effectLst/>
                    <a:latin typeface="Arial" charset="0"/>
                    <a:ea typeface="ヒラギノ角ゴ Pro W3" pitchFamily="1" charset="-128"/>
                    <a:cs typeface="+mn-cs"/>
                  </a:rPr>
                  <a:t>scikit</a:t>
                </a:r>
                <a:r>
                  <a:rPr lang="en-US" sz="1200" kern="1200" dirty="0">
                    <a:solidFill>
                      <a:schemeClr val="tx1"/>
                    </a:solidFill>
                    <a:effectLst/>
                    <a:latin typeface="Arial" charset="0"/>
                    <a:ea typeface="ヒラギノ角ゴ Pro W3" pitchFamily="1" charset="-128"/>
                    <a:cs typeface="+mn-cs"/>
                  </a:rPr>
                  <a:t>-learn package in Python (</a:t>
                </a:r>
                <a:r>
                  <a:rPr lang="en-US" sz="1200" kern="1200" dirty="0" err="1">
                    <a:solidFill>
                      <a:schemeClr val="tx1"/>
                    </a:solidFill>
                    <a:effectLst/>
                    <a:latin typeface="Arial" charset="0"/>
                    <a:ea typeface="ヒラギノ角ゴ Pro W3" pitchFamily="1" charset="-128"/>
                    <a:cs typeface="+mn-cs"/>
                  </a:rPr>
                  <a:t>Pedregosa</a:t>
                </a:r>
                <a:r>
                  <a:rPr lang="en-US" sz="1200" kern="1200" dirty="0">
                    <a:solidFill>
                      <a:schemeClr val="tx1"/>
                    </a:solidFill>
                    <a:effectLst/>
                    <a:latin typeface="Arial" charset="0"/>
                    <a:ea typeface="ヒラギノ角ゴ Pro W3" pitchFamily="1" charset="-128"/>
                    <a:cs typeface="+mn-cs"/>
                  </a:rPr>
                  <a:t> et al. 2011). The models were run for both Nigeria and Guatemala using the same training and test splits as the deep CNN models for comparability.</a:t>
                </a:r>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ヒラギノ角ゴ Pro W3" pitchFamily="1" charset="-128"/>
                    <a:cs typeface="+mn-cs"/>
                  </a:rPr>
                  <a:t>The SGCs were individually evaluated by coders to determine if they contained one or more residential buildings within the image (add </a:t>
                </a:r>
                <a:r>
                  <a:rPr lang="en-US" sz="1200" kern="1200" dirty="0">
                    <a:solidFill>
                      <a:schemeClr val="tx1"/>
                    </a:solidFill>
                    <a:effectLst/>
                    <a:latin typeface="Arial" charset="0"/>
                    <a:ea typeface="ヒラギノ角ゴ Pro W3" pitchFamily="1" charset="-128"/>
                    <a:cs typeface="+mn-cs"/>
                  </a:rPr>
                  <a:t>example residential and non-residential grid images). This process was completed using a GUI tool developed within ArcGIS for applying a residential or non-residential label to each of the grid cells.  The data was labelled by two independent coders, with a senior GIS analyst acting an adjudicator to settle disputed labels and to ensure consistency and accuracy in selection. </a:t>
                </a:r>
              </a:p>
              <a:p>
                <a:r>
                  <a:rPr lang="en-US" sz="1200" i="1" kern="1200" dirty="0">
                    <a:solidFill>
                      <a:schemeClr val="tx1"/>
                    </a:solidFill>
                    <a:effectLst/>
                    <a:latin typeface="Arial" charset="0"/>
                    <a:ea typeface="ヒラギノ角ゴ Pro W3" pitchFamily="1" charset="-128"/>
                    <a:cs typeface="+mn-cs"/>
                  </a:rPr>
                  <a:t> </a:t>
                </a:r>
                <a:endParaRPr lang="en-US" sz="1200" kern="1200" dirty="0">
                  <a:solidFill>
                    <a:schemeClr val="tx1"/>
                  </a:solidFill>
                  <a:effectLst/>
                  <a:latin typeface="Arial" charset="0"/>
                  <a:ea typeface="ヒラギノ角ゴ Pro W3" pitchFamily="1" charset="-128"/>
                  <a:cs typeface="+mn-cs"/>
                </a:endParaRPr>
              </a:p>
              <a:p>
                <a:r>
                  <a:rPr lang="en-US" sz="1200" kern="1200" dirty="0">
                    <a:solidFill>
                      <a:schemeClr val="tx1"/>
                    </a:solidFill>
                    <a:effectLst/>
                    <a:latin typeface="Arial" charset="0"/>
                    <a:ea typeface="ヒラギノ角ゴ Pro W3" pitchFamily="1" charset="-128"/>
                    <a:cs typeface="+mn-cs"/>
                  </a:rPr>
                  <a:t>To provide a naïve human-level benchmark for this task, we computed the raw agreement (</a:t>
                </a:r>
                <a:r>
                  <a:rPr lang="en-US" sz="1200" kern="1200" dirty="0" err="1">
                    <a:solidFill>
                      <a:schemeClr val="tx1"/>
                    </a:solidFill>
                    <a:effectLst/>
                    <a:latin typeface="Arial" charset="0"/>
                    <a:ea typeface="ヒラギノ角ゴ Pro W3" pitchFamily="1" charset="-128"/>
                    <a:cs typeface="+mn-cs"/>
                  </a:rPr>
                  <a:t>Carletta</a:t>
                </a:r>
                <a:r>
                  <a:rPr lang="en-US" sz="1200" kern="1200" dirty="0">
                    <a:solidFill>
                      <a:schemeClr val="tx1"/>
                    </a:solidFill>
                    <a:effectLst/>
                    <a:latin typeface="Arial" charset="0"/>
                    <a:ea typeface="ヒラギノ角ゴ Pro W3" pitchFamily="1" charset="-128"/>
                    <a:cs typeface="+mn-cs"/>
                  </a:rPr>
                  <a:t> 1996) between our two independent coders  , prior to adjudication. The raw agreement for two coders can be calculated by the following:</a:t>
                </a:r>
              </a:p>
              <a:p>
                <a:r>
                  <a:rPr lang="en-US" sz="1200" kern="1200" dirty="0">
                    <a:solidFill>
                      <a:schemeClr val="tx1"/>
                    </a:solidFill>
                    <a:effectLst/>
                    <a:latin typeface="Arial" charset="0"/>
                    <a:ea typeface="ヒラギノ角ゴ Pro W3" pitchFamily="1" charset="-128"/>
                    <a:cs typeface="+mn-cs"/>
                  </a:rPr>
                  <a:t> </a:t>
                </a:r>
              </a:p>
              <a:p>
                <a:r>
                  <a:rPr lang="en-US" sz="1200" i="0" kern="1200">
                    <a:solidFill>
                      <a:schemeClr val="tx1"/>
                    </a:solidFill>
                    <a:effectLst/>
                    <a:latin typeface="Arial" charset="0"/>
                    <a:ea typeface="ヒラギノ角ゴ Pro W3" pitchFamily="1" charset="-128"/>
                    <a:cs typeface="+mn-cs"/>
                  </a:rPr>
                  <a:t>𝑅𝑎𝑤 𝐴𝑔𝑟𝑒𝑒𝑚𝑒𝑛𝑡 =  1/𝑁  ∑1_(𝑖=1)^𝐶▒𝑛_𝑖𝑖 </a:t>
                </a:r>
                <a:endParaRPr lang="en-US" sz="1200" kern="1200" dirty="0">
                  <a:solidFill>
                    <a:schemeClr val="tx1"/>
                  </a:solidFill>
                  <a:effectLst/>
                  <a:latin typeface="Arial" charset="0"/>
                  <a:ea typeface="ヒラギノ角ゴ Pro W3" pitchFamily="1" charset="-128"/>
                  <a:cs typeface="+mn-cs"/>
                </a:endParaRPr>
              </a:p>
              <a:p>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where </a:t>
                </a:r>
                <a:r>
                  <a:rPr lang="en-US" sz="1200" i="0" kern="1200">
                    <a:solidFill>
                      <a:schemeClr val="tx1"/>
                    </a:solidFill>
                    <a:effectLst/>
                    <a:latin typeface="Arial" charset="0"/>
                    <a:ea typeface="ヒラギノ角ゴ Pro W3" pitchFamily="1" charset="-128"/>
                    <a:cs typeface="+mn-cs"/>
                  </a:rPr>
                  <a:t>𝑁</a:t>
                </a:r>
                <a:r>
                  <a:rPr lang="en-US" sz="1200" kern="1200" dirty="0">
                    <a:solidFill>
                      <a:schemeClr val="tx1"/>
                    </a:solidFill>
                    <a:effectLst/>
                    <a:latin typeface="Arial" charset="0"/>
                    <a:ea typeface="ヒラギノ角ゴ Pro W3" pitchFamily="1" charset="-128"/>
                    <a:cs typeface="+mn-cs"/>
                  </a:rPr>
                  <a:t> is the total number of images that are jointly labelled by the two coders and </a:t>
                </a:r>
                <a:r>
                  <a:rPr lang="en-US" sz="1200" i="0" kern="1200">
                    <a:solidFill>
                      <a:schemeClr val="tx1"/>
                    </a:solidFill>
                    <a:effectLst/>
                    <a:latin typeface="Arial" charset="0"/>
                    <a:ea typeface="ヒラギノ角ゴ Pro W3" pitchFamily="1" charset="-128"/>
                    <a:cs typeface="+mn-cs"/>
                  </a:rPr>
                  <a:t>𝑛_𝑖𝑗</a:t>
                </a:r>
                <a:r>
                  <a:rPr lang="en-US" sz="1200" kern="1200" dirty="0">
                    <a:solidFill>
                      <a:schemeClr val="tx1"/>
                    </a:solidFill>
                    <a:effectLst/>
                    <a:latin typeface="Arial" charset="0"/>
                    <a:ea typeface="ヒラギノ角ゴ Pro W3" pitchFamily="1" charset="-128"/>
                    <a:cs typeface="+mn-cs"/>
                  </a:rPr>
                  <a:t> is the number of cases assigned as </a:t>
                </a:r>
                <a:r>
                  <a:rPr lang="en-US" sz="1200" i="0" kern="1200">
                    <a:solidFill>
                      <a:schemeClr val="tx1"/>
                    </a:solidFill>
                    <a:effectLst/>
                    <a:latin typeface="Arial" charset="0"/>
                    <a:ea typeface="ヒラギノ角ゴ Pro W3" pitchFamily="1" charset="-128"/>
                    <a:cs typeface="+mn-cs"/>
                  </a:rPr>
                  <a:t>𝑖</a:t>
                </a:r>
                <a:r>
                  <a:rPr lang="en-US" sz="1200" kern="1200" dirty="0">
                    <a:solidFill>
                      <a:schemeClr val="tx1"/>
                    </a:solidFill>
                    <a:effectLst/>
                    <a:latin typeface="Arial" charset="0"/>
                    <a:ea typeface="ヒラギノ角ゴ Pro W3" pitchFamily="1" charset="-128"/>
                    <a:cs typeface="+mn-cs"/>
                  </a:rPr>
                  <a:t> by Coder 1 and </a:t>
                </a:r>
                <a:r>
                  <a:rPr lang="en-US" sz="1200" i="0" kern="1200">
                    <a:solidFill>
                      <a:schemeClr val="tx1"/>
                    </a:solidFill>
                    <a:effectLst/>
                    <a:latin typeface="Arial" charset="0"/>
                    <a:ea typeface="ヒラギノ角ゴ Pro W3" pitchFamily="1" charset="-128"/>
                    <a:cs typeface="+mn-cs"/>
                  </a:rPr>
                  <a:t>𝑗</a:t>
                </a:r>
                <a:r>
                  <a:rPr lang="en-US" sz="1200" kern="1200" dirty="0">
                    <a:solidFill>
                      <a:schemeClr val="tx1"/>
                    </a:solidFill>
                    <a:effectLst/>
                    <a:latin typeface="Arial" charset="0"/>
                    <a:ea typeface="ヒラギノ角ゴ Pro W3" pitchFamily="1" charset="-128"/>
                    <a:cs typeface="+mn-cs"/>
                  </a:rPr>
                  <a:t> by Coder 2 for categories </a:t>
                </a:r>
                <a:r>
                  <a:rPr lang="en-US" sz="1200" i="0" kern="1200">
                    <a:solidFill>
                      <a:schemeClr val="tx1"/>
                    </a:solidFill>
                    <a:effectLst/>
                    <a:latin typeface="Arial" charset="0"/>
                    <a:ea typeface="ヒラギノ角ゴ Pro W3" pitchFamily="1" charset="-128"/>
                    <a:cs typeface="+mn-cs"/>
                  </a:rPr>
                  <a:t>𝑖,𝑗</a:t>
                </a:r>
                <a:r>
                  <a:rPr lang="en-US" sz="1200" kern="1200" dirty="0">
                    <a:solidFill>
                      <a:schemeClr val="tx1"/>
                    </a:solidFill>
                    <a:effectLst/>
                    <a:latin typeface="Arial" charset="0"/>
                    <a:ea typeface="ヒラギノ角ゴ Pro W3" pitchFamily="1" charset="-128"/>
                    <a:cs typeface="+mn-cs"/>
                  </a:rPr>
                  <a:t> = 1,...,</a:t>
                </a:r>
                <a:r>
                  <a:rPr lang="en-US" sz="1200" i="0" kern="1200">
                    <a:solidFill>
                      <a:schemeClr val="tx1"/>
                    </a:solidFill>
                    <a:effectLst/>
                    <a:latin typeface="Arial" charset="0"/>
                    <a:ea typeface="ヒラギノ角ゴ Pro W3" pitchFamily="1" charset="-128"/>
                    <a:cs typeface="+mn-cs"/>
                  </a:rPr>
                  <a:t>𝐶</a:t>
                </a:r>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Though other measures of inter-rater reliability have been developed to correct for when coder agreement occurs by chance (Cohn 1960, Landis &amp; Koch 1977), the raw agreement most closely mirrors the commonly used “model accuracy” evaluation metric, where instead of comparing the difference in labels between two humans, we compare the difference between a gold-standard human label and a model prediction. Additionally, since the raw agreement does not penalize for chance agreement, it is a more difficult benchmark to exceed than the other inter-reliability metrics considered. Of the 5,350 Nigeria images, coders disagreed on labels for 482 grids, resulting in a raw agreement of 91.0%. Of the 1,500 Guatemala images, coders disagreed on 44 grids, resulting in a raw agreement of 97.1%. </a:t>
                </a:r>
              </a:p>
              <a:p>
                <a:r>
                  <a:rPr lang="en-US" sz="1200" kern="1200" dirty="0">
                    <a:solidFill>
                      <a:schemeClr val="tx1"/>
                    </a:solidFill>
                    <a:effectLst/>
                    <a:latin typeface="Arial" charset="0"/>
                    <a:ea typeface="ヒラギノ角ゴ Pro W3" pitchFamily="1" charset="-128"/>
                    <a:cs typeface="+mn-cs"/>
                  </a:rPr>
                  <a:t> </a:t>
                </a:r>
                <a:endParaRPr lang="en-US" sz="1200" kern="1200" dirty="0" smtClean="0">
                  <a:solidFill>
                    <a:schemeClr val="tx1"/>
                  </a:solidFill>
                  <a:effectLst/>
                  <a:latin typeface="Arial" charset="0"/>
                  <a:ea typeface="ヒラギノ角ゴ Pro W3" pitchFamily="1" charset="-128"/>
                  <a:cs typeface="+mn-cs"/>
                </a:endParaRPr>
              </a:p>
              <a:p>
                <a:r>
                  <a:rPr lang="en-US" sz="1200" kern="1200" dirty="0" smtClean="0">
                    <a:solidFill>
                      <a:schemeClr val="tx1"/>
                    </a:solidFill>
                    <a:effectLst/>
                    <a:latin typeface="Arial" charset="0"/>
                    <a:ea typeface="ヒラギノ角ゴ Pro W3" pitchFamily="1" charset="-128"/>
                    <a:cs typeface="+mn-cs"/>
                  </a:rPr>
                  <a:t>==============</a:t>
                </a:r>
              </a:p>
              <a:p>
                <a:endParaRPr lang="en-US" sz="1200" kern="1200" dirty="0" smtClean="0">
                  <a:solidFill>
                    <a:schemeClr val="tx1"/>
                  </a:solidFill>
                  <a:effectLst/>
                  <a:latin typeface="Arial" charset="0"/>
                  <a:ea typeface="ヒラギノ角ゴ Pro W3" pitchFamily="1" charset="-128"/>
                  <a:cs typeface="+mn-cs"/>
                </a:endParaRPr>
              </a:p>
              <a:p>
                <a:r>
                  <a:rPr lang="en-US" sz="1200" kern="1200" dirty="0" smtClean="0">
                    <a:solidFill>
                      <a:schemeClr val="tx1"/>
                    </a:solidFill>
                    <a:effectLst/>
                    <a:latin typeface="Arial" charset="0"/>
                    <a:ea typeface="ヒラギノ角ゴ Pro W3" pitchFamily="1" charset="-128"/>
                    <a:cs typeface="+mn-cs"/>
                  </a:rPr>
                  <a:t>To ensure that the methods could be reproduced in new countries, we only considered data sources that were both open source / freely available and had a global scope.</a:t>
                </a:r>
                <a:r>
                  <a:rPr lang="en-US" dirty="0" smtClean="0">
                    <a:effectLst/>
                  </a:rPr>
                  <a:t> </a:t>
                </a:r>
              </a:p>
              <a:p>
                <a:endParaRPr lang="en-US" dirty="0" smtClean="0">
                  <a:effectLst/>
                </a:endParaRPr>
              </a:p>
              <a:p>
                <a:r>
                  <a:rPr lang="en-US" sz="1200" kern="1200" dirty="0" smtClean="0">
                    <a:solidFill>
                      <a:schemeClr val="tx1"/>
                    </a:solidFill>
                    <a:effectLst/>
                    <a:latin typeface="Arial" charset="0"/>
                    <a:ea typeface="ヒラギノ角ゴ Pro W3" pitchFamily="1" charset="-128"/>
                    <a:cs typeface="+mn-cs"/>
                  </a:rPr>
                  <a:t>We assessed the OSM+ESM data set on seven different classifiers  (decision trees, gradient boosting trees, </a:t>
                </a:r>
                <a:r>
                  <a:rPr lang="en-US" sz="1200" kern="1200" dirty="0" err="1" smtClean="0">
                    <a:solidFill>
                      <a:schemeClr val="tx1"/>
                    </a:solidFill>
                    <a:effectLst/>
                    <a:latin typeface="Arial" charset="0"/>
                    <a:ea typeface="ヒラギノ角ゴ Pro W3" pitchFamily="1" charset="-128"/>
                    <a:cs typeface="+mn-cs"/>
                  </a:rPr>
                  <a:t>AdaBoost</a:t>
                </a:r>
                <a:r>
                  <a:rPr lang="en-US" sz="1200" kern="1200" dirty="0" smtClean="0">
                    <a:solidFill>
                      <a:schemeClr val="tx1"/>
                    </a:solidFill>
                    <a:effectLst/>
                    <a:latin typeface="Arial" charset="0"/>
                    <a:ea typeface="ヒラギノ角ゴ Pro W3" pitchFamily="1" charset="-128"/>
                    <a:cs typeface="+mn-cs"/>
                  </a:rPr>
                  <a:t>, random forest, logistic regression, support vector machines, and k-nearest neighbors) using the </a:t>
                </a:r>
                <a:r>
                  <a:rPr lang="en-US" sz="1200" kern="1200" dirty="0" err="1" smtClean="0">
                    <a:solidFill>
                      <a:schemeClr val="tx1"/>
                    </a:solidFill>
                    <a:effectLst/>
                    <a:latin typeface="Arial" charset="0"/>
                    <a:ea typeface="ヒラギノ角ゴ Pro W3" pitchFamily="1" charset="-128"/>
                    <a:cs typeface="+mn-cs"/>
                  </a:rPr>
                  <a:t>scikit</a:t>
                </a:r>
                <a:r>
                  <a:rPr lang="en-US" sz="1200" kern="1200" dirty="0" smtClean="0">
                    <a:solidFill>
                      <a:schemeClr val="tx1"/>
                    </a:solidFill>
                    <a:effectLst/>
                    <a:latin typeface="Arial" charset="0"/>
                    <a:ea typeface="ヒラギノ角ゴ Pro W3" pitchFamily="1" charset="-128"/>
                    <a:cs typeface="+mn-cs"/>
                  </a:rPr>
                  <a:t>-learn package in Python (</a:t>
                </a:r>
                <a:r>
                  <a:rPr lang="en-US" sz="1200" kern="1200" dirty="0" err="1" smtClean="0">
                    <a:solidFill>
                      <a:schemeClr val="tx1"/>
                    </a:solidFill>
                    <a:effectLst/>
                    <a:latin typeface="Arial" charset="0"/>
                    <a:ea typeface="ヒラギノ角ゴ Pro W3" pitchFamily="1" charset="-128"/>
                    <a:cs typeface="+mn-cs"/>
                  </a:rPr>
                  <a:t>Pedregosa</a:t>
                </a:r>
                <a:r>
                  <a:rPr lang="en-US" sz="1200" kern="1200" dirty="0" smtClean="0">
                    <a:solidFill>
                      <a:schemeClr val="tx1"/>
                    </a:solidFill>
                    <a:effectLst/>
                    <a:latin typeface="Arial" charset="0"/>
                    <a:ea typeface="ヒラギノ角ゴ Pro W3" pitchFamily="1" charset="-128"/>
                    <a:cs typeface="+mn-cs"/>
                  </a:rPr>
                  <a:t> et al. 2011). The models were run for both Nigeria and Guatemala using the same training and test splits as the deep CNN models for comparability.</a:t>
                </a:r>
              </a:p>
            </p:txBody>
          </p:sp>
        </mc:Fallback>
      </mc:AlternateContent>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10</a:t>
            </a:fld>
            <a:endParaRPr lang="en-US"/>
          </a:p>
        </p:txBody>
      </p:sp>
    </p:spTree>
    <p:extLst>
      <p:ext uri="{BB962C8B-B14F-4D97-AF65-F5344CB8AC3E}">
        <p14:creationId xmlns:p14="http://schemas.microsoft.com/office/powerpoint/2010/main" val="145489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1" charset="-128"/>
                <a:cs typeface="+mn-cs"/>
              </a:rPr>
              <a:t>One possible explanation  for the difference in performance for the GIS feature models between Nigeria and Guatemala may be due to the completeness of the </a:t>
            </a:r>
            <a:r>
              <a:rPr lang="en-US" sz="1200" kern="1200" dirty="0" err="1">
                <a:solidFill>
                  <a:schemeClr val="tx1"/>
                </a:solidFill>
                <a:effectLst/>
                <a:latin typeface="Arial" charset="0"/>
                <a:ea typeface="ヒラギノ角ゴ Pro W3" pitchFamily="1" charset="-128"/>
                <a:cs typeface="+mn-cs"/>
              </a:rPr>
              <a:t>OpenStreetMaps</a:t>
            </a:r>
            <a:r>
              <a:rPr lang="en-US" sz="1200" kern="1200" dirty="0">
                <a:solidFill>
                  <a:schemeClr val="tx1"/>
                </a:solidFill>
                <a:effectLst/>
                <a:latin typeface="Arial" charset="0"/>
                <a:ea typeface="ヒラギノ角ゴ Pro W3" pitchFamily="1" charset="-128"/>
                <a:cs typeface="+mn-cs"/>
              </a:rPr>
              <a:t> (OSM) database between the two countries. Lending some evidence toward this notion, a recent study on road network completeness in OSM (Barrington-Leigh &amp; Millard-Ball 2017) found that Nigeria had a lower estimated fraction of roads captured (36%) than Guatemala (47%).  Additionally, our PGUs in Nigeria may be the types of areas to be less likely to have good coverage in OSM . While using a GIS feature model may become more reliable as developing countries get better coverage, the models trained on satellite images have not suffered from this limitation.  </a:t>
            </a:r>
          </a:p>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11</a:t>
            </a:fld>
            <a:endParaRPr lang="en-US"/>
          </a:p>
        </p:txBody>
      </p:sp>
    </p:spTree>
    <p:extLst>
      <p:ext uri="{BB962C8B-B14F-4D97-AF65-F5344CB8AC3E}">
        <p14:creationId xmlns:p14="http://schemas.microsoft.com/office/powerpoint/2010/main" val="704397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1" charset="-128"/>
                <a:cs typeface="+mn-cs"/>
              </a:rPr>
              <a:t>Operationalizing this method in new countries will require re-training the models with images from the new countries. To better understand the expected data annotation burden, we created learning curves to test how sensitive model performance is to training size (Amari et al. 1992). Figure XX shows the test set accuracy and 95% confidence intervals for training set sizes at 10, 25, 50, 100, 250, 500, and 1000 images. Five randomly sampled training sets were created and trained for each set size, stratified to preserve the class ratios seen in the original training sets. The five trained models for each training set size were then run on the corresponding countries complete validation set to determine accuracy metrics.  Though results are only presented for the pre-trained VGG16 model, the learning curves showed similar trends for InceptionV3.</a:t>
            </a:r>
          </a:p>
          <a:p>
            <a:r>
              <a:rPr lang="en-US" sz="1200" kern="1200" dirty="0">
                <a:solidFill>
                  <a:schemeClr val="tx1"/>
                </a:solidFill>
                <a:effectLst/>
                <a:latin typeface="Arial" charset="0"/>
                <a:ea typeface="ヒラギノ角ゴ Pro W3" pitchFamily="1" charset="-128"/>
                <a:cs typeface="+mn-cs"/>
              </a:rPr>
              <a:t> </a:t>
            </a:r>
          </a:p>
          <a:p>
            <a:r>
              <a:rPr lang="en-US" sz="1200" kern="1200" dirty="0">
                <a:solidFill>
                  <a:schemeClr val="tx1"/>
                </a:solidFill>
                <a:effectLst/>
                <a:latin typeface="Arial" charset="0"/>
                <a:ea typeface="ヒラギノ角ゴ Pro W3" pitchFamily="1" charset="-128"/>
                <a:cs typeface="+mn-cs"/>
              </a:rPr>
              <a:t>As expected with smaller training sizes, there is a lower average and larger variance in the accuracy for both Nigeria and Guatemala.  Average accuracy increases as training size increases, from 78.2% (n=10) to 91.7% (n=1000) in Nigeria and 90.5% (n=10) to 96.1% (n=1000) in Guatemala. Though neither sets of models at these sample sizes exceed the human-level benchmarks, they do approach the baseline with modest amounts of training data. This finding both supports the robustness of transfer learning and the more practical case for portability to new areas.  </a:t>
            </a:r>
          </a:p>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12</a:t>
            </a:fld>
            <a:endParaRPr lang="en-US"/>
          </a:p>
        </p:txBody>
      </p:sp>
    </p:spTree>
    <p:extLst>
      <p:ext uri="{BB962C8B-B14F-4D97-AF65-F5344CB8AC3E}">
        <p14:creationId xmlns:p14="http://schemas.microsoft.com/office/powerpoint/2010/main" val="116057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724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a:p>
          <a:p>
            <a:pPr marL="171450" indent="-171450">
              <a:buFont typeface="Arial" charset="0"/>
              <a:buChar char="•"/>
            </a:pPr>
            <a:endParaRPr lang="en-US" baseline="0" dirty="0"/>
          </a:p>
          <a:p>
            <a:pPr marL="171450" indent="-171450">
              <a:buFont typeface="Arial" charset="0"/>
              <a:buChar char="•"/>
            </a:pPr>
            <a:endParaRPr lang="en-US" baseline="0" dirty="0"/>
          </a:p>
          <a:p>
            <a:pPr marL="171450" indent="-171450">
              <a:buFont typeface="Arial" charset="0"/>
              <a:buChar char="•"/>
            </a:pPr>
            <a:endParaRPr lang="en-US" baseline="0"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2</a:t>
            </a:fld>
            <a:endParaRPr lang="en-US"/>
          </a:p>
        </p:txBody>
      </p:sp>
    </p:spTree>
    <p:extLst>
      <p:ext uri="{BB962C8B-B14F-4D97-AF65-F5344CB8AC3E}">
        <p14:creationId xmlns:p14="http://schemas.microsoft.com/office/powerpoint/2010/main" val="206621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sz="1200" b="0" i="0" kern="1200" dirty="0">
              <a:solidFill>
                <a:schemeClr val="tx1"/>
              </a:solidFill>
              <a:effectLst/>
              <a:latin typeface="Arial" charset="0"/>
              <a:ea typeface="ヒラギノ角ゴ Pro W3" pitchFamily="1" charset="-128"/>
              <a:cs typeface="+mn-cs"/>
            </a:endParaRPr>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3</a:t>
            </a:fld>
            <a:endParaRPr lang="en-US"/>
          </a:p>
        </p:txBody>
      </p:sp>
    </p:spTree>
    <p:extLst>
      <p:ext uri="{BB962C8B-B14F-4D97-AF65-F5344CB8AC3E}">
        <p14:creationId xmlns:p14="http://schemas.microsoft.com/office/powerpoint/2010/main" val="205214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4</a:t>
            </a:fld>
            <a:endParaRPr lang="en-US"/>
          </a:p>
        </p:txBody>
      </p:sp>
    </p:spTree>
    <p:extLst>
      <p:ext uri="{BB962C8B-B14F-4D97-AF65-F5344CB8AC3E}">
        <p14:creationId xmlns:p14="http://schemas.microsoft.com/office/powerpoint/2010/main" val="98809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5</a:t>
            </a:fld>
            <a:endParaRPr lang="en-US"/>
          </a:p>
        </p:txBody>
      </p:sp>
    </p:spTree>
    <p:extLst>
      <p:ext uri="{BB962C8B-B14F-4D97-AF65-F5344CB8AC3E}">
        <p14:creationId xmlns:p14="http://schemas.microsoft.com/office/powerpoint/2010/main" val="1683210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6</a:t>
            </a:fld>
            <a:endParaRPr lang="en-US"/>
          </a:p>
        </p:txBody>
      </p:sp>
    </p:spTree>
    <p:extLst>
      <p:ext uri="{BB962C8B-B14F-4D97-AF65-F5344CB8AC3E}">
        <p14:creationId xmlns:p14="http://schemas.microsoft.com/office/powerpoint/2010/main" val="135586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7</a:t>
            </a:fld>
            <a:endParaRPr lang="en-US"/>
          </a:p>
        </p:txBody>
      </p:sp>
    </p:spTree>
    <p:extLst>
      <p:ext uri="{BB962C8B-B14F-4D97-AF65-F5344CB8AC3E}">
        <p14:creationId xmlns:p14="http://schemas.microsoft.com/office/powerpoint/2010/main" val="80912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8</a:t>
            </a:fld>
            <a:endParaRPr lang="en-US"/>
          </a:p>
        </p:txBody>
      </p:sp>
    </p:spTree>
    <p:extLst>
      <p:ext uri="{BB962C8B-B14F-4D97-AF65-F5344CB8AC3E}">
        <p14:creationId xmlns:p14="http://schemas.microsoft.com/office/powerpoint/2010/main" val="88116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ImageNet: </a:t>
            </a:r>
            <a:r>
              <a:rPr lang="en-US" sz="1200" b="0" i="0" kern="1200" dirty="0">
                <a:solidFill>
                  <a:schemeClr val="tx1"/>
                </a:solidFill>
                <a:effectLst/>
                <a:latin typeface="Arial" charset="0"/>
                <a:ea typeface="ヒラギノ角ゴ Pro W3" pitchFamily="1" charset="-128"/>
                <a:cs typeface="+mn-cs"/>
              </a:rPr>
              <a:t>ImageNet is an image dataset organized according to the WordNet hierarchy. Each meaningful concept in WordNet, possibly described by multiple words or word phrases, is called a "synonym set" or "</a:t>
            </a:r>
            <a:r>
              <a:rPr lang="en-US" sz="1200" b="0" i="0" kern="1200" dirty="0" err="1">
                <a:solidFill>
                  <a:schemeClr val="tx1"/>
                </a:solidFill>
                <a:effectLst/>
                <a:latin typeface="Arial" charset="0"/>
                <a:ea typeface="ヒラギノ角ゴ Pro W3" pitchFamily="1" charset="-128"/>
                <a:cs typeface="+mn-cs"/>
              </a:rPr>
              <a:t>synset</a:t>
            </a:r>
            <a:r>
              <a:rPr lang="en-US" sz="1200" b="0" i="0" kern="1200" dirty="0">
                <a:solidFill>
                  <a:schemeClr val="tx1"/>
                </a:solidFill>
                <a:effectLst/>
                <a:latin typeface="Arial" charset="0"/>
                <a:ea typeface="ヒラギノ角ゴ Pro W3" pitchFamily="1" charset="-128"/>
                <a:cs typeface="+mn-cs"/>
              </a:rPr>
              <a:t>". There are more than 100,000 </a:t>
            </a:r>
            <a:r>
              <a:rPr lang="en-US" sz="1200" b="0" i="0" kern="1200" dirty="0" err="1">
                <a:solidFill>
                  <a:schemeClr val="tx1"/>
                </a:solidFill>
                <a:effectLst/>
                <a:latin typeface="Arial" charset="0"/>
                <a:ea typeface="ヒラギノ角ゴ Pro W3" pitchFamily="1" charset="-128"/>
                <a:cs typeface="+mn-cs"/>
              </a:rPr>
              <a:t>synsets</a:t>
            </a:r>
            <a:r>
              <a:rPr lang="en-US" sz="1200" b="0" i="0" kern="1200" dirty="0">
                <a:solidFill>
                  <a:schemeClr val="tx1"/>
                </a:solidFill>
                <a:effectLst/>
                <a:latin typeface="Arial" charset="0"/>
                <a:ea typeface="ヒラギノ角ゴ Pro W3" pitchFamily="1" charset="-128"/>
                <a:cs typeface="+mn-cs"/>
              </a:rPr>
              <a:t> in WordNet, majority of them are nouns (80,000+). In ImageNet, we aim to provide on average 1000 images to illustrate each </a:t>
            </a:r>
            <a:r>
              <a:rPr lang="en-US" sz="1200" b="0" i="0" kern="1200" dirty="0" err="1">
                <a:solidFill>
                  <a:schemeClr val="tx1"/>
                </a:solidFill>
                <a:effectLst/>
                <a:latin typeface="Arial" charset="0"/>
                <a:ea typeface="ヒラギノ角ゴ Pro W3" pitchFamily="1" charset="-128"/>
                <a:cs typeface="+mn-cs"/>
              </a:rPr>
              <a:t>synset</a:t>
            </a:r>
            <a:r>
              <a:rPr lang="en-US" sz="1200" b="0" i="0" kern="1200" dirty="0">
                <a:solidFill>
                  <a:schemeClr val="tx1"/>
                </a:solidFill>
                <a:effectLst/>
                <a:latin typeface="Arial" charset="0"/>
                <a:ea typeface="ヒラギノ角ゴ Pro W3" pitchFamily="1" charset="-128"/>
                <a:cs typeface="+mn-cs"/>
              </a:rPr>
              <a:t>. Images of each concept are quality-controlled and human-annotated. In its completion, we hope ImageNet will offer tens of millions of cleanly sorted images for most of the concepts in the WordNet hierarchy.</a:t>
            </a:r>
          </a:p>
          <a:p>
            <a:endParaRPr lang="en-US" sz="1200" b="0" i="0" kern="1200" dirty="0">
              <a:solidFill>
                <a:schemeClr val="tx1"/>
              </a:solidFill>
              <a:effectLst/>
              <a:latin typeface="Arial" charset="0"/>
              <a:ea typeface="ヒラギノ角ゴ Pro W3" pitchFamily="1" charset="-128"/>
              <a:cs typeface="+mn-cs"/>
            </a:endParaRPr>
          </a:p>
          <a:p>
            <a:r>
              <a:rPr lang="en-US" sz="1200" b="0" i="0" kern="1200" dirty="0">
                <a:solidFill>
                  <a:schemeClr val="tx1"/>
                </a:solidFill>
                <a:effectLst/>
                <a:latin typeface="Arial" charset="0"/>
                <a:ea typeface="ヒラギノ角ゴ Pro W3" pitchFamily="1" charset="-128"/>
                <a:cs typeface="+mn-cs"/>
              </a:rPr>
              <a:t>VGG16 is a convolutional neural network. Achieved</a:t>
            </a:r>
            <a:r>
              <a:rPr lang="en-US" sz="1200" b="0" i="0" kern="1200" baseline="0" dirty="0">
                <a:solidFill>
                  <a:schemeClr val="tx1"/>
                </a:solidFill>
                <a:effectLst/>
                <a:latin typeface="Arial" charset="0"/>
                <a:ea typeface="ヒラギノ角ゴ Pro W3" pitchFamily="1" charset="-128"/>
                <a:cs typeface="+mn-cs"/>
              </a:rPr>
              <a:t> ~93% Top-5 test accuracy in ImageNet. (14 million + images belonging to 1000 classes</a:t>
            </a:r>
            <a:endParaRPr lang="en-US" sz="1200" b="0" i="0" kern="1200" dirty="0">
              <a:solidFill>
                <a:schemeClr val="tx1"/>
              </a:solidFill>
              <a:effectLst/>
              <a:latin typeface="Arial" charset="0"/>
              <a:ea typeface="ヒラギノ角ゴ Pro W3" pitchFamily="1"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9</a:t>
            </a:fld>
            <a:endParaRPr lang="en-US"/>
          </a:p>
        </p:txBody>
      </p:sp>
    </p:spTree>
    <p:extLst>
      <p:ext uri="{BB962C8B-B14F-4D97-AF65-F5344CB8AC3E}">
        <p14:creationId xmlns:p14="http://schemas.microsoft.com/office/powerpoint/2010/main" val="977185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7" name="Rectangle 26"/>
          <p:cNvSpPr/>
          <p:nvPr userDrawn="1"/>
        </p:nvSpPr>
        <p:spPr>
          <a:xfrm>
            <a:off x="0" y="6536268"/>
            <a:ext cx="9144000" cy="321732"/>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9" name="Text Box 14"/>
          <p:cNvSpPr txBox="1">
            <a:spLocks noChangeArrowheads="1"/>
          </p:cNvSpPr>
          <p:nvPr userDrawn="1"/>
        </p:nvSpPr>
        <p:spPr bwMode="auto">
          <a:xfrm>
            <a:off x="7255934" y="6519334"/>
            <a:ext cx="1160463" cy="304800"/>
          </a:xfrm>
          <a:prstGeom prst="rect">
            <a:avLst/>
          </a:prstGeom>
          <a:noFill/>
          <a:ln w="9525" algn="ctr">
            <a:noFill/>
            <a:miter lim="800000"/>
            <a:headEnd/>
            <a:tailEnd/>
          </a:ln>
          <a:effectLst/>
        </p:spPr>
        <p:txBody>
          <a:bodyPr wrap="none">
            <a:spAutoFit/>
          </a:bodyPr>
          <a:lstStyle/>
          <a:p>
            <a:pPr>
              <a:defRPr/>
            </a:pPr>
            <a:r>
              <a:rPr lang="en-US" sz="1400" b="1" dirty="0">
                <a:solidFill>
                  <a:schemeClr val="accent1">
                    <a:lumMod val="20000"/>
                    <a:lumOff val="80000"/>
                  </a:schemeClr>
                </a:solidFill>
              </a:rPr>
              <a:t>www.rti.org</a:t>
            </a:r>
          </a:p>
        </p:txBody>
      </p:sp>
      <p:sp>
        <p:nvSpPr>
          <p:cNvPr id="18" name="Rectangle 17"/>
          <p:cNvSpPr/>
          <p:nvPr userDrawn="1"/>
        </p:nvSpPr>
        <p:spPr>
          <a:xfrm>
            <a:off x="0" y="0"/>
            <a:ext cx="9144000" cy="28194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25" name="Picture 2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 y="596900"/>
            <a:ext cx="914400" cy="368300"/>
          </a:xfrm>
          <a:prstGeom prst="rect">
            <a:avLst/>
          </a:prstGeom>
        </p:spPr>
      </p:pic>
      <p:sp>
        <p:nvSpPr>
          <p:cNvPr id="130050" name="Rectangle 2"/>
          <p:cNvSpPr>
            <a:spLocks noGrp="1" noChangeArrowheads="1"/>
          </p:cNvSpPr>
          <p:nvPr>
            <p:ph type="ctrTitle"/>
          </p:nvPr>
        </p:nvSpPr>
        <p:spPr>
          <a:xfrm>
            <a:off x="1828800" y="498157"/>
            <a:ext cx="6934200" cy="676656"/>
          </a:xfrm>
          <a:noFill/>
        </p:spPr>
        <p:txBody>
          <a:bodyPr rIns="91440"/>
          <a:lstStyle>
            <a:lvl1pPr algn="r">
              <a:defRPr sz="2800" b="1">
                <a:solidFill>
                  <a:schemeClr val="bg1"/>
                </a:solidFill>
                <a:latin typeface="Arial"/>
                <a:cs typeface="Arial"/>
              </a:defRPr>
            </a:lvl1pPr>
          </a:lstStyle>
          <a:p>
            <a:r>
              <a:rPr lang="en-US"/>
              <a:t>Click to edit Master title style</a:t>
            </a:r>
            <a:endParaRPr lang="en-US" dirty="0"/>
          </a:p>
        </p:txBody>
      </p:sp>
      <p:sp>
        <p:nvSpPr>
          <p:cNvPr id="130051" name="Rectangle 3"/>
          <p:cNvSpPr>
            <a:spLocks noGrp="1" noChangeArrowheads="1"/>
          </p:cNvSpPr>
          <p:nvPr>
            <p:ph type="subTitle" idx="1"/>
          </p:nvPr>
        </p:nvSpPr>
        <p:spPr>
          <a:xfrm>
            <a:off x="1828800" y="1600200"/>
            <a:ext cx="6934200" cy="381000"/>
          </a:xfrm>
        </p:spPr>
        <p:txBody>
          <a:bodyPr/>
          <a:lstStyle>
            <a:lvl1pPr marL="0" indent="0" algn="r">
              <a:buFont typeface="Wingdings" pitchFamily="1" charset="2"/>
              <a:buNone/>
              <a:defRPr lang="en-US" sz="2000" kern="1200" dirty="0">
                <a:solidFill>
                  <a:srgbClr val="FFFFFF"/>
                </a:solidFill>
                <a:latin typeface="Arial" charset="0"/>
                <a:ea typeface="ヒラギノ角ゴ Pro W3" pitchFamily="1" charset="-128"/>
                <a:cs typeface="+mn-cs"/>
              </a:defRPr>
            </a:lvl1pPr>
          </a:lstStyle>
          <a:p>
            <a:r>
              <a:rPr lang="en-US"/>
              <a:t>Click to edit Master subtitle style</a:t>
            </a:r>
            <a:endParaRPr lang="en-US" dirty="0"/>
          </a:p>
        </p:txBody>
      </p:sp>
      <p:sp>
        <p:nvSpPr>
          <p:cNvPr id="13" name="Slide Number Placeholder 12"/>
          <p:cNvSpPr>
            <a:spLocks noGrp="1"/>
          </p:cNvSpPr>
          <p:nvPr>
            <p:ph type="sldNum" sz="quarter" idx="10"/>
          </p:nvPr>
        </p:nvSpPr>
        <p:spPr>
          <a:solidFill>
            <a:schemeClr val="accent1">
              <a:lumMod val="50000"/>
            </a:schemeClr>
          </a:solidFill>
        </p:spPr>
        <p:txBody>
          <a:bodyPr/>
          <a:lstStyle/>
          <a:p>
            <a:fld id="{D4325D4D-289E-48C1-B277-2BEB492A7D19}" type="slidenum">
              <a:rPr lang="en-US" smtClean="0"/>
              <a:pPr/>
              <a:t>‹#›</a:t>
            </a:fld>
            <a:endParaRPr lang="en-US" dirty="0"/>
          </a:p>
        </p:txBody>
      </p:sp>
      <p:sp>
        <p:nvSpPr>
          <p:cNvPr id="14" name="Footer Placeholder 13"/>
          <p:cNvSpPr>
            <a:spLocks noGrp="1"/>
          </p:cNvSpPr>
          <p:nvPr>
            <p:ph type="ftr" sz="quarter" idx="11"/>
          </p:nvPr>
        </p:nvSpPr>
        <p:spPr>
          <a:solidFill>
            <a:srgbClr val="BF311A"/>
          </a:solidFill>
          <a:ln>
            <a:noFill/>
          </a:ln>
        </p:spPr>
        <p:txBody>
          <a:bodyPr/>
          <a:lstStyle/>
          <a:p>
            <a:r>
              <a:rPr lang="en-US" dirty="0"/>
              <a:t>CONFIDENTIAL</a:t>
            </a:r>
          </a:p>
        </p:txBody>
      </p:sp>
      <p:sp>
        <p:nvSpPr>
          <p:cNvPr id="17" name="Text Placeholder 16"/>
          <p:cNvSpPr>
            <a:spLocks noGrp="1"/>
          </p:cNvSpPr>
          <p:nvPr>
            <p:ph type="body" sz="quarter" idx="15" hasCustomPrompt="1"/>
          </p:nvPr>
        </p:nvSpPr>
        <p:spPr>
          <a:xfrm>
            <a:off x="1828800" y="2133600"/>
            <a:ext cx="6934200" cy="685800"/>
          </a:xfrm>
        </p:spPr>
        <p:txBody>
          <a:bodyPr/>
          <a:lstStyle>
            <a:lvl1pPr marL="0" indent="0" algn="r">
              <a:buNone/>
              <a:defRPr sz="1600">
                <a:solidFill>
                  <a:srgbClr val="BCDDFB"/>
                </a:solidFill>
              </a:defRPr>
            </a:lvl1pPr>
          </a:lstStyle>
          <a:p>
            <a:pPr lvl="0"/>
            <a:r>
              <a:rPr lang="en-US" dirty="0"/>
              <a:t>Presenter</a:t>
            </a:r>
          </a:p>
          <a:p>
            <a:pPr lvl="0"/>
            <a:r>
              <a:rPr lang="en-US" dirty="0"/>
              <a:t>Date</a:t>
            </a:r>
          </a:p>
        </p:txBody>
      </p:sp>
      <p:sp>
        <p:nvSpPr>
          <p:cNvPr id="30" name="TextBox 29"/>
          <p:cNvSpPr txBox="1"/>
          <p:nvPr userDrawn="1"/>
        </p:nvSpPr>
        <p:spPr>
          <a:xfrm>
            <a:off x="2057400" y="6604456"/>
            <a:ext cx="4357032" cy="215444"/>
          </a:xfrm>
          <a:prstGeom prst="rect">
            <a:avLst/>
          </a:prstGeom>
          <a:noFill/>
        </p:spPr>
        <p:txBody>
          <a:bodyPr wrap="none" rtlCol="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baseline="0" dirty="0">
                <a:solidFill>
                  <a:schemeClr val="bg2">
                    <a:lumMod val="60000"/>
                    <a:lumOff val="40000"/>
                  </a:schemeClr>
                </a:solidFill>
                <a:latin typeface="Arial" charset="0"/>
                <a:ea typeface="ヒラギノ角ゴ Pro W3" pitchFamily="1" charset="-128"/>
                <a:cs typeface="+mn-cs"/>
              </a:rPr>
              <a:t>RTI International is a registered trademark and a trade name of Research Triangle Institute.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D4325D4D-289E-48C1-B277-2BEB492A7D19}" type="slidenum">
              <a:rPr lang="en-US" smtClean="0"/>
              <a:pPr/>
              <a:t>‹#›</a:t>
            </a:fld>
            <a:endParaRPr lang="en-US" dirty="0"/>
          </a:p>
        </p:txBody>
      </p:sp>
      <p:sp>
        <p:nvSpPr>
          <p:cNvPr id="6" name="Footer Placeholder 5"/>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dirty="0"/>
          </a:p>
        </p:txBody>
      </p:sp>
      <p:sp>
        <p:nvSpPr>
          <p:cNvPr id="5" name="Footer Placeholder 4"/>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Line Title and Singl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26465" cy="1068387"/>
          </a:xfrm>
        </p:spPr>
        <p:txBody>
          <a:bodyPr lIns="182880" tIns="91440" rIns="182880" bIns="91440"/>
          <a:lstStyle>
            <a:lvl1pPr marL="0">
              <a:lnSpc>
                <a:spcPct val="90000"/>
              </a:lnSpc>
              <a:defRPr baseline="0"/>
            </a:lvl1pPr>
          </a:lstStyle>
          <a:p>
            <a:r>
              <a:rPr lang="en-US" dirty="0"/>
              <a:t>Click to edit Master title style. This one can wrap to two lines. Filler copy added.</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dirty="0"/>
          </a:p>
        </p:txBody>
      </p:sp>
      <p:sp>
        <p:nvSpPr>
          <p:cNvPr id="5" name="Footer Placeholder 4"/>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43000"/>
            <a:ext cx="3886200" cy="4983163"/>
          </a:xfrm>
        </p:spPr>
        <p:txBody>
          <a:bodyPr/>
          <a:lstStyle>
            <a:lvl1pPr marL="222250" indent="-222250">
              <a:defRPr sz="2000"/>
            </a:lvl1pPr>
            <a:lvl2pPr marL="463550" indent="-241300">
              <a:buFont typeface="Arial" pitchFamily="34" charset="0"/>
              <a:buChar char="–"/>
              <a:defRPr sz="1800"/>
            </a:lvl2pPr>
            <a:lvl3pPr marL="679450" indent="-222250">
              <a:buFont typeface="Wingdings" pitchFamily="2" charset="2"/>
              <a:buChar char="§"/>
              <a:tabLst/>
              <a:defRPr sz="1600"/>
            </a:lvl3pPr>
            <a:lvl4pPr marL="1031875" indent="-228600">
              <a:tabLst/>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00600" y="1143000"/>
            <a:ext cx="3886200" cy="4983163"/>
          </a:xfrm>
        </p:spPr>
        <p:txBody>
          <a:bodyPr/>
          <a:lstStyle>
            <a:lvl1pPr marL="222250" indent="-222250">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10"/>
          </p:nvPr>
        </p:nvSpPr>
        <p:spPr>
          <a:xfrm>
            <a:off x="0" y="6553200"/>
            <a:ext cx="457200" cy="304800"/>
          </a:xfrm>
        </p:spPr>
        <p:txBody>
          <a:bodyPr/>
          <a:lstStyle/>
          <a:p>
            <a:fld id="{D4325D4D-289E-48C1-B277-2BEB492A7D19}" type="slidenum">
              <a:rPr lang="en-US" smtClean="0"/>
              <a:pPr/>
              <a:t>‹#›</a:t>
            </a:fld>
            <a:endParaRPr lang="en-US" dirty="0"/>
          </a:p>
        </p:txBody>
      </p:sp>
      <p:sp>
        <p:nvSpPr>
          <p:cNvPr id="6" name="Footer Placeholder 5"/>
          <p:cNvSpPr>
            <a:spLocks noGrp="1"/>
          </p:cNvSpPr>
          <p:nvPr>
            <p:ph type="ftr" sz="quarter" idx="11"/>
          </p:nvPr>
        </p:nvSpPr>
        <p:spPr>
          <a:xfrm>
            <a:off x="457200" y="6553200"/>
            <a:ext cx="1447800" cy="304800"/>
          </a:xfrm>
        </p:spPr>
        <p:txBody>
          <a:bodyPr/>
          <a:lstStyle/>
          <a:p>
            <a:r>
              <a:rPr lang="en-US" dirty="0"/>
              <a:t>CONFIDENTIAL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Line Title Plus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3886200" cy="4525963"/>
          </a:xfrm>
        </p:spPr>
        <p:txBody>
          <a:bodyPr/>
          <a:lstStyle>
            <a:lvl1pPr marL="222250" indent="-222250">
              <a:defRPr sz="2000"/>
            </a:lvl1pPr>
            <a:lvl2pPr marL="457200" indent="-234950">
              <a:buFont typeface="Arial" pitchFamily="34" charset="0"/>
              <a:buChar char="–"/>
              <a:defRPr sz="1800"/>
            </a:lvl2pPr>
            <a:lvl3pPr marL="679450" indent="-222250">
              <a:buFont typeface="Wingdings" pitchFamily="2" charset="2"/>
              <a:buChar char="§"/>
              <a:defRPr sz="1600"/>
            </a:lvl3pPr>
            <a:lvl4pPr marL="1031875" indent="-228600">
              <a:tabLst/>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00600" y="1600200"/>
            <a:ext cx="3886200" cy="4525963"/>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p:cNvSpPr>
            <a:spLocks noGrp="1"/>
          </p:cNvSpPr>
          <p:nvPr>
            <p:ph type="title" hasCustomPrompt="1"/>
          </p:nvPr>
        </p:nvSpPr>
        <p:spPr>
          <a:xfrm>
            <a:off x="0" y="0"/>
            <a:ext cx="9140825" cy="1068387"/>
          </a:xfrm>
        </p:spPr>
        <p:txBody>
          <a:bodyPr lIns="182880" tIns="91440" rIns="182880" bIns="91440"/>
          <a:lstStyle>
            <a:lvl1pPr marL="0">
              <a:lnSpc>
                <a:spcPct val="90000"/>
              </a:lnSpc>
              <a:defRPr baseline="0"/>
            </a:lvl1pPr>
          </a:lstStyle>
          <a:p>
            <a:r>
              <a:rPr lang="en-US" dirty="0"/>
              <a:t>Click to edit Master title style. This one can wrap to two lines. Filler copy added.</a:t>
            </a:r>
          </a:p>
        </p:txBody>
      </p:sp>
      <p:sp>
        <p:nvSpPr>
          <p:cNvPr id="6" name="Slide Number Placeholder 5"/>
          <p:cNvSpPr>
            <a:spLocks noGrp="1"/>
          </p:cNvSpPr>
          <p:nvPr>
            <p:ph type="sldNum" sz="quarter" idx="10"/>
          </p:nvPr>
        </p:nvSpPr>
        <p:spPr/>
        <p:txBody>
          <a:bodyPr/>
          <a:lstStyle/>
          <a:p>
            <a:fld id="{D4325D4D-289E-48C1-B277-2BEB492A7D19}" type="slidenum">
              <a:rPr lang="en-US" smtClean="0"/>
              <a:pPr/>
              <a:t>‹#›</a:t>
            </a:fld>
            <a:endParaRPr lang="en-US" dirty="0"/>
          </a:p>
        </p:txBody>
      </p:sp>
      <p:sp>
        <p:nvSpPr>
          <p:cNvPr id="7" name="Footer Placeholder 6"/>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4325D4D-289E-48C1-B277-2BEB492A7D19}"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Line 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0"/>
            <a:ext cx="9140825" cy="1068387"/>
          </a:xfrm>
        </p:spPr>
        <p:txBody>
          <a:bodyPr lIns="182880" tIns="91440" rIns="182880" bIns="91440"/>
          <a:lstStyle>
            <a:lvl1pPr marL="0">
              <a:lnSpc>
                <a:spcPct val="900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dirty="0"/>
          </a:p>
        </p:txBody>
      </p:sp>
      <p:sp>
        <p:nvSpPr>
          <p:cNvPr id="5" name="Footer Placeholder 4"/>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325D4D-289E-48C1-B277-2BEB492A7D19}" type="slidenum">
              <a:rPr lang="en-US" smtClean="0"/>
              <a:pPr/>
              <a:t>‹#›</a:t>
            </a:fld>
            <a:endParaRPr lang="en-US" dirty="0"/>
          </a:p>
        </p:txBody>
      </p:sp>
      <p:sp>
        <p:nvSpPr>
          <p:cNvPr id="3" name="Footer Placeholder 2"/>
          <p:cNvSpPr>
            <a:spLocks noGrp="1"/>
          </p:cNvSpPr>
          <p:nvPr>
            <p:ph type="ftr" sz="quarter" idx="11"/>
          </p:nvPr>
        </p:nvSpPr>
        <p:spPr/>
        <p:txBody>
          <a:bodyPr/>
          <a:lstStyle/>
          <a:p>
            <a:r>
              <a:rPr lang="en-US"/>
              <a:t>CONFIDENTIAL</a:t>
            </a:r>
            <a:endParaRPr lang="en-US" dirty="0"/>
          </a:p>
        </p:txBody>
      </p:sp>
      <p:sp>
        <p:nvSpPr>
          <p:cNvPr id="4" name="Rectangle 3"/>
          <p:cNvSpPr/>
          <p:nvPr userDrawn="1"/>
        </p:nvSpPr>
        <p:spPr>
          <a:xfrm>
            <a:off x="0" y="0"/>
            <a:ext cx="9144000" cy="37338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Rectangle 2"/>
          <p:cNvSpPr>
            <a:spLocks noGrp="1" noChangeArrowheads="1"/>
          </p:cNvSpPr>
          <p:nvPr>
            <p:ph type="ctrTitle" hasCustomPrompt="1"/>
          </p:nvPr>
        </p:nvSpPr>
        <p:spPr>
          <a:xfrm>
            <a:off x="457200" y="2743200"/>
            <a:ext cx="6477000" cy="676687"/>
          </a:xfrm>
          <a:noFill/>
        </p:spPr>
        <p:txBody>
          <a:bodyPr/>
          <a:lstStyle>
            <a:lvl1pPr algn="l">
              <a:defRPr sz="2800" b="1">
                <a:solidFill>
                  <a:schemeClr val="bg1"/>
                </a:solidFill>
                <a:latin typeface="Arial"/>
                <a:cs typeface="Arial"/>
              </a:defRPr>
            </a:lvl1pPr>
          </a:lstStyle>
          <a:p>
            <a:r>
              <a:rPr lang="en-US" dirty="0"/>
              <a:t>Click to edit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with Arcs">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325D4D-289E-48C1-B277-2BEB492A7D19}" type="slidenum">
              <a:rPr lang="en-US" smtClean="0"/>
              <a:pPr/>
              <a:t>‹#›</a:t>
            </a:fld>
            <a:endParaRPr lang="en-US" dirty="0"/>
          </a:p>
        </p:txBody>
      </p:sp>
      <p:sp>
        <p:nvSpPr>
          <p:cNvPr id="3" name="Footer Placeholder 2"/>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 y="-1"/>
            <a:ext cx="9144000" cy="612648"/>
          </a:xfrm>
          <a:prstGeom prst="rect">
            <a:avLst/>
          </a:prstGeom>
          <a:solidFill>
            <a:schemeClr val="accent1">
              <a:lumMod val="50000"/>
            </a:schemeClr>
          </a:solidFill>
          <a:ln w="9525" algn="ctr">
            <a:noFill/>
            <a:miter lim="800000"/>
            <a:headEnd/>
            <a:tailEnd/>
          </a:ln>
        </p:spPr>
        <p:txBody>
          <a:bodyPr vert="horz" wrap="square" lIns="182880" tIns="91440" rIns="182880" bIns="9144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57200" y="1143000"/>
            <a:ext cx="82296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 name="Footer Placeholder 9"/>
          <p:cNvSpPr>
            <a:spLocks noGrp="1"/>
          </p:cNvSpPr>
          <p:nvPr>
            <p:ph type="ftr" sz="quarter" idx="3"/>
          </p:nvPr>
        </p:nvSpPr>
        <p:spPr>
          <a:xfrm>
            <a:off x="457200" y="6553200"/>
            <a:ext cx="1447800" cy="304800"/>
          </a:xfrm>
          <a:prstGeom prst="rect">
            <a:avLst/>
          </a:prstGeom>
          <a:solidFill>
            <a:srgbClr val="BF311A"/>
          </a:solidFill>
        </p:spPr>
        <p:txBody>
          <a:bodyPr vert="horz" lIns="91440" tIns="45720" rIns="91440" bIns="45720" rtlCol="0" anchor="ctr"/>
          <a:lstStyle>
            <a:lvl1pPr algn="ctr">
              <a:defRPr sz="1200">
                <a:solidFill>
                  <a:schemeClr val="bg1"/>
                </a:solidFill>
              </a:defRPr>
            </a:lvl1pPr>
          </a:lstStyle>
          <a:p>
            <a:r>
              <a:rPr lang="en-US" dirty="0"/>
              <a:t>CONFIDENTIAL</a:t>
            </a:r>
          </a:p>
        </p:txBody>
      </p:sp>
      <p:sp>
        <p:nvSpPr>
          <p:cNvPr id="11" name="Slide Number Placeholder 10"/>
          <p:cNvSpPr>
            <a:spLocks noGrp="1"/>
          </p:cNvSpPr>
          <p:nvPr>
            <p:ph type="sldNum" sz="quarter" idx="4"/>
          </p:nvPr>
        </p:nvSpPr>
        <p:spPr>
          <a:xfrm>
            <a:off x="0" y="6553199"/>
            <a:ext cx="457200" cy="304801"/>
          </a:xfrm>
          <a:prstGeom prst="rect">
            <a:avLst/>
          </a:prstGeom>
          <a:solidFill>
            <a:srgbClr val="04294A"/>
          </a:solidFill>
        </p:spPr>
        <p:txBody>
          <a:bodyPr vert="horz" lIns="91440" tIns="45720" rIns="91440" bIns="45720" rtlCol="0" anchor="ctr"/>
          <a:lstStyle>
            <a:lvl1pPr algn="ctr">
              <a:defRPr sz="1200">
                <a:solidFill>
                  <a:schemeClr val="bg1"/>
                </a:solidFill>
              </a:defRPr>
            </a:lvl1pPr>
          </a:lstStyle>
          <a:p>
            <a:fld id="{D4325D4D-289E-48C1-B277-2BEB492A7D1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Lst>
  <p:hf sldNum="0" hdr="0" ftr="0" dt="0"/>
  <p:txStyles>
    <p:titleStyle>
      <a:lvl1pPr marL="0" algn="l" rtl="0" eaLnBrk="1" fontAlgn="base" hangingPunct="1">
        <a:lnSpc>
          <a:spcPct val="90000"/>
        </a:lnSpc>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Narrow" pitchFamily="1" charset="0"/>
          <a:cs typeface="Arial" charset="0"/>
        </a:defRPr>
      </a:lvl2pPr>
      <a:lvl3pPr algn="l" rtl="0" eaLnBrk="1" fontAlgn="base" hangingPunct="1">
        <a:spcBef>
          <a:spcPct val="0"/>
        </a:spcBef>
        <a:spcAft>
          <a:spcPct val="0"/>
        </a:spcAft>
        <a:defRPr sz="3200">
          <a:solidFill>
            <a:schemeClr val="bg1"/>
          </a:solidFill>
          <a:latin typeface="Arial Narrow" pitchFamily="1" charset="0"/>
          <a:cs typeface="Arial" charset="0"/>
        </a:defRPr>
      </a:lvl3pPr>
      <a:lvl4pPr algn="l" rtl="0" eaLnBrk="1" fontAlgn="base" hangingPunct="1">
        <a:spcBef>
          <a:spcPct val="0"/>
        </a:spcBef>
        <a:spcAft>
          <a:spcPct val="0"/>
        </a:spcAft>
        <a:defRPr sz="3200">
          <a:solidFill>
            <a:schemeClr val="bg1"/>
          </a:solidFill>
          <a:latin typeface="Arial Narrow" pitchFamily="1" charset="0"/>
          <a:cs typeface="Arial" charset="0"/>
        </a:defRPr>
      </a:lvl4pPr>
      <a:lvl5pPr algn="l" rtl="0" eaLnBrk="1" fontAlgn="base" hangingPunct="1">
        <a:spcBef>
          <a:spcPct val="0"/>
        </a:spcBef>
        <a:spcAft>
          <a:spcPct val="0"/>
        </a:spcAft>
        <a:defRPr sz="3200">
          <a:solidFill>
            <a:schemeClr val="bg1"/>
          </a:solidFill>
          <a:latin typeface="Arial Narrow" pitchFamily="1" charset="0"/>
          <a:cs typeface="Arial" charset="0"/>
        </a:defRPr>
      </a:lvl5pPr>
      <a:lvl6pPr marL="457200" algn="l" rtl="0" eaLnBrk="1" fontAlgn="base" hangingPunct="1">
        <a:spcBef>
          <a:spcPct val="0"/>
        </a:spcBef>
        <a:spcAft>
          <a:spcPct val="0"/>
        </a:spcAft>
        <a:defRPr sz="3200">
          <a:solidFill>
            <a:schemeClr val="bg1"/>
          </a:solidFill>
          <a:latin typeface="Arial Narrow" pitchFamily="1" charset="0"/>
          <a:cs typeface="Arial" charset="0"/>
        </a:defRPr>
      </a:lvl6pPr>
      <a:lvl7pPr marL="914400" algn="l" rtl="0" eaLnBrk="1" fontAlgn="base" hangingPunct="1">
        <a:spcBef>
          <a:spcPct val="0"/>
        </a:spcBef>
        <a:spcAft>
          <a:spcPct val="0"/>
        </a:spcAft>
        <a:defRPr sz="3200">
          <a:solidFill>
            <a:schemeClr val="bg1"/>
          </a:solidFill>
          <a:latin typeface="Arial Narrow" pitchFamily="1" charset="0"/>
          <a:cs typeface="Arial" charset="0"/>
        </a:defRPr>
      </a:lvl7pPr>
      <a:lvl8pPr marL="1371600" algn="l" rtl="0" eaLnBrk="1" fontAlgn="base" hangingPunct="1">
        <a:spcBef>
          <a:spcPct val="0"/>
        </a:spcBef>
        <a:spcAft>
          <a:spcPct val="0"/>
        </a:spcAft>
        <a:defRPr sz="3200">
          <a:solidFill>
            <a:schemeClr val="bg1"/>
          </a:solidFill>
          <a:latin typeface="Arial Narrow" pitchFamily="1" charset="0"/>
          <a:cs typeface="Arial" charset="0"/>
        </a:defRPr>
      </a:lvl8pPr>
      <a:lvl9pPr marL="1828800" algn="l" rtl="0" eaLnBrk="1" fontAlgn="base" hangingPunct="1">
        <a:spcBef>
          <a:spcPct val="0"/>
        </a:spcBef>
        <a:spcAft>
          <a:spcPct val="0"/>
        </a:spcAft>
        <a:defRPr sz="3200">
          <a:solidFill>
            <a:schemeClr val="bg1"/>
          </a:solidFill>
          <a:latin typeface="Arial Narrow" pitchFamily="1" charset="0"/>
          <a:cs typeface="Arial" charset="0"/>
        </a:defRPr>
      </a:lvl9pPr>
    </p:titleStyle>
    <p:body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tiff"/><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mailto:rchew@rti.or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ctrTitle"/>
          </p:nvPr>
        </p:nvSpPr>
        <p:spPr>
          <a:xfrm>
            <a:off x="1676400" y="810262"/>
            <a:ext cx="7086600" cy="676656"/>
          </a:xfrm>
        </p:spPr>
        <p:txBody>
          <a:bodyPr/>
          <a:lstStyle/>
          <a:p>
            <a:r>
              <a:rPr lang="en-US" dirty="0"/>
              <a:t>Residential Scene Classification for Geo-Sampling in Low and Middle Income Countries (LMICs)</a:t>
            </a:r>
          </a:p>
        </p:txBody>
      </p:sp>
      <p:sp>
        <p:nvSpPr>
          <p:cNvPr id="22" name="Text Placeholder 21"/>
          <p:cNvSpPr>
            <a:spLocks noGrp="1"/>
          </p:cNvSpPr>
          <p:nvPr>
            <p:ph type="body" sz="quarter" idx="15"/>
          </p:nvPr>
        </p:nvSpPr>
        <p:spPr>
          <a:xfrm>
            <a:off x="3124200" y="1811543"/>
            <a:ext cx="5638800" cy="685800"/>
          </a:xfrm>
        </p:spPr>
        <p:txBody>
          <a:bodyPr/>
          <a:lstStyle/>
          <a:p>
            <a:r>
              <a:rPr lang="en-US" dirty="0"/>
              <a:t>Rob Chew, </a:t>
            </a:r>
            <a:r>
              <a:rPr lang="en-US" dirty="0" err="1"/>
              <a:t>Safaa</a:t>
            </a:r>
            <a:r>
              <a:rPr lang="en-US" dirty="0"/>
              <a:t> </a:t>
            </a:r>
            <a:r>
              <a:rPr lang="en-US" dirty="0" err="1"/>
              <a:t>Amer</a:t>
            </a:r>
            <a:r>
              <a:rPr lang="en-US" dirty="0"/>
              <a:t>, Jamie </a:t>
            </a:r>
            <a:r>
              <a:rPr lang="en-US" dirty="0" err="1"/>
              <a:t>Cajka</a:t>
            </a:r>
            <a:r>
              <a:rPr lang="en-US" dirty="0"/>
              <a:t>, Kasey Jones, </a:t>
            </a:r>
          </a:p>
          <a:p>
            <a:r>
              <a:rPr lang="en-US" dirty="0"/>
              <a:t>Justine </a:t>
            </a:r>
            <a:r>
              <a:rPr lang="en-US" dirty="0" err="1"/>
              <a:t>Allpress</a:t>
            </a:r>
            <a:r>
              <a:rPr lang="en-US" dirty="0"/>
              <a:t>, Mark Bruhn, Jenn </a:t>
            </a:r>
            <a:r>
              <a:rPr lang="en-US" dirty="0" err="1"/>
              <a:t>Unangst</a:t>
            </a:r>
            <a:endParaRPr lang="en-US" dirty="0"/>
          </a:p>
          <a:p>
            <a:r>
              <a:rPr lang="en-US" b="1" dirty="0"/>
              <a:t>BigSurv18</a:t>
            </a:r>
            <a:r>
              <a:rPr lang="en-US" dirty="0"/>
              <a:t> - Oct 26</a:t>
            </a:r>
            <a:r>
              <a:rPr lang="en-US" baseline="30000" dirty="0"/>
              <a:t>th</a:t>
            </a:r>
            <a:r>
              <a:rPr lang="en-US" dirty="0"/>
              <a:t> 2018</a:t>
            </a:r>
          </a:p>
        </p:txBody>
      </p:sp>
      <p:grpSp>
        <p:nvGrpSpPr>
          <p:cNvPr id="9" name="Group 8"/>
          <p:cNvGrpSpPr/>
          <p:nvPr/>
        </p:nvGrpSpPr>
        <p:grpSpPr>
          <a:xfrm>
            <a:off x="353060" y="3507883"/>
            <a:ext cx="8486140" cy="2136140"/>
            <a:chOff x="353060" y="3507883"/>
            <a:chExt cx="8486140" cy="2136140"/>
          </a:xfrm>
        </p:grpSpPr>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00800" y="3777137"/>
              <a:ext cx="2438400" cy="1488897"/>
            </a:xfrm>
            <a:prstGeom prst="rect">
              <a:avLst/>
            </a:prstGeom>
          </p:spPr>
        </p:pic>
        <p:pic>
          <p:nvPicPr>
            <p:cNvPr id="2" name="Picture 1"/>
            <p:cNvPicPr>
              <a:picLocks noChangeAspect="1"/>
            </p:cNvPicPr>
            <p:nvPr/>
          </p:nvPicPr>
          <p:blipFill>
            <a:blip r:embed="rId4"/>
            <a:stretch>
              <a:fillRect/>
            </a:stretch>
          </p:blipFill>
          <p:spPr>
            <a:xfrm>
              <a:off x="353060" y="3507883"/>
              <a:ext cx="2136140" cy="2136140"/>
            </a:xfrm>
            <a:prstGeom prst="rect">
              <a:avLst/>
            </a:prstGeom>
            <a:ln>
              <a:solidFill>
                <a:schemeClr val="bg2"/>
              </a:solidFill>
            </a:ln>
          </p:spPr>
        </p:pic>
        <p:pic>
          <p:nvPicPr>
            <p:cNvPr id="4" name="Picture 3"/>
            <p:cNvPicPr>
              <a:picLocks noChangeAspect="1"/>
            </p:cNvPicPr>
            <p:nvPr/>
          </p:nvPicPr>
          <p:blipFill>
            <a:blip r:embed="rId5"/>
            <a:stretch>
              <a:fillRect/>
            </a:stretch>
          </p:blipFill>
          <p:spPr>
            <a:xfrm>
              <a:off x="2590800" y="4046506"/>
              <a:ext cx="4114800" cy="1211294"/>
            </a:xfrm>
            <a:prstGeom prst="rect">
              <a:avLst/>
            </a:prstGeom>
          </p:spPr>
        </p:pic>
        <p:cxnSp>
          <p:nvCxnSpPr>
            <p:cNvPr id="6" name="Straight Arrow Connector 5"/>
            <p:cNvCxnSpPr/>
            <p:nvPr/>
          </p:nvCxnSpPr>
          <p:spPr bwMode="auto">
            <a:xfrm>
              <a:off x="3352800" y="5181600"/>
              <a:ext cx="2438400" cy="0"/>
            </a:xfrm>
            <a:prstGeom prst="straightConnector1">
              <a:avLst/>
            </a:prstGeom>
            <a:noFill/>
            <a:ln w="9525" cap="flat" cmpd="sng" algn="ctr">
              <a:solidFill>
                <a:schemeClr val="bg2"/>
              </a:solidFill>
              <a:prstDash val="solid"/>
              <a:round/>
              <a:headEnd type="none" w="med" len="med"/>
              <a:tailEnd type="triangle"/>
            </a:ln>
            <a:effectLst/>
          </p:spPr>
        </p:cxn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Benchmarks</a:t>
            </a:r>
          </a:p>
        </p:txBody>
      </p:sp>
      <p:sp>
        <p:nvSpPr>
          <p:cNvPr id="3" name="Content Placeholder 2"/>
          <p:cNvSpPr>
            <a:spLocks noGrp="1"/>
          </p:cNvSpPr>
          <p:nvPr>
            <p:ph sz="half" idx="1"/>
          </p:nvPr>
        </p:nvSpPr>
        <p:spPr>
          <a:xfrm>
            <a:off x="457199" y="1066801"/>
            <a:ext cx="3886200" cy="5023730"/>
          </a:xfrm>
        </p:spPr>
        <p:txBody>
          <a:bodyPr/>
          <a:lstStyle/>
          <a:p>
            <a:pPr marL="0" indent="0" algn="ctr">
              <a:buNone/>
            </a:pPr>
            <a:r>
              <a:rPr lang="en-US" sz="2400" b="1" dirty="0"/>
              <a:t>Human Benchmark</a:t>
            </a:r>
          </a:p>
          <a:p>
            <a:r>
              <a:rPr lang="en-US" sz="1600" dirty="0"/>
              <a:t>Could this process be a replacement / reduction for human coding?</a:t>
            </a:r>
          </a:p>
          <a:p>
            <a:r>
              <a:rPr lang="en-US" sz="1600" dirty="0"/>
              <a:t>To create naïve benchmark, we calculated the raw agreement between two independent coders, prior to adjudication.</a:t>
            </a:r>
          </a:p>
          <a:p>
            <a:r>
              <a:rPr lang="en-US" sz="1600" dirty="0"/>
              <a:t>Instead of comparing the disagreement between a modeled prediction and a coder, comparing the disagreement between two coders.</a:t>
            </a:r>
            <a:endParaRPr lang="en-US" sz="1800" dirty="0"/>
          </a:p>
          <a:p>
            <a:endParaRPr lang="en-US" dirty="0"/>
          </a:p>
        </p:txBody>
      </p:sp>
      <p:sp>
        <p:nvSpPr>
          <p:cNvPr id="4" name="Content Placeholder 3"/>
          <p:cNvSpPr>
            <a:spLocks noGrp="1"/>
          </p:cNvSpPr>
          <p:nvPr>
            <p:ph sz="half" idx="2"/>
          </p:nvPr>
        </p:nvSpPr>
        <p:spPr>
          <a:xfrm>
            <a:off x="4724400" y="1066800"/>
            <a:ext cx="3886200" cy="4983163"/>
          </a:xfrm>
        </p:spPr>
        <p:txBody>
          <a:bodyPr/>
          <a:lstStyle/>
          <a:p>
            <a:pPr marL="0" indent="0" algn="ctr">
              <a:buNone/>
            </a:pPr>
            <a:r>
              <a:rPr lang="en-US" sz="2400" b="1" dirty="0"/>
              <a:t>OSM+ESA</a:t>
            </a:r>
          </a:p>
          <a:p>
            <a:r>
              <a:rPr lang="en-US" sz="1600" dirty="0"/>
              <a:t>Modeling on aerial images is unnecessary if residential information is already captured in existing datasets. </a:t>
            </a:r>
          </a:p>
          <a:p>
            <a:r>
              <a:rPr lang="en-US" sz="1600" b="1" dirty="0" err="1"/>
              <a:t>OpenStreetMaps</a:t>
            </a:r>
            <a:r>
              <a:rPr lang="en-US" sz="1600" b="1" dirty="0"/>
              <a:t> (OSM)</a:t>
            </a:r>
            <a:r>
              <a:rPr lang="en-US" sz="1600" dirty="0"/>
              <a:t>: Large open geospatial database with crowdsourced annotations of roads and buildings for areas worldwide.</a:t>
            </a:r>
          </a:p>
          <a:p>
            <a:r>
              <a:rPr lang="en-US" sz="1600" b="1" dirty="0"/>
              <a:t>European Space Agency (ESA):  </a:t>
            </a:r>
            <a:r>
              <a:rPr lang="en-US" sz="1600" dirty="0"/>
              <a:t>open land cover data set used to study the effects of climate change.  </a:t>
            </a:r>
          </a:p>
          <a:p>
            <a:r>
              <a:rPr lang="en-US" sz="1600" dirty="0"/>
              <a:t>Created models based on these curated features for comparison.</a:t>
            </a:r>
          </a:p>
        </p:txBody>
      </p:sp>
      <p:pic>
        <p:nvPicPr>
          <p:cNvPr id="5" name="Picture 4"/>
          <p:cNvPicPr>
            <a:picLocks noChangeAspect="1"/>
          </p:cNvPicPr>
          <p:nvPr/>
        </p:nvPicPr>
        <p:blipFill>
          <a:blip r:embed="rId3"/>
          <a:stretch>
            <a:fillRect/>
          </a:stretch>
        </p:blipFill>
        <p:spPr>
          <a:xfrm>
            <a:off x="4778375" y="5105400"/>
            <a:ext cx="1600200" cy="1309255"/>
          </a:xfrm>
          <a:prstGeom prst="rect">
            <a:avLst/>
          </a:prstGeom>
        </p:spPr>
      </p:pic>
      <p:pic>
        <p:nvPicPr>
          <p:cNvPr id="6" name="Picture 5"/>
          <p:cNvPicPr>
            <a:picLocks noChangeAspect="1"/>
          </p:cNvPicPr>
          <p:nvPr/>
        </p:nvPicPr>
        <p:blipFill>
          <a:blip r:embed="rId4"/>
          <a:stretch>
            <a:fillRect/>
          </a:stretch>
        </p:blipFill>
        <p:spPr>
          <a:xfrm>
            <a:off x="6432550" y="5410200"/>
            <a:ext cx="2178050" cy="756111"/>
          </a:xfrm>
          <a:prstGeom prst="rect">
            <a:avLst/>
          </a:prstGeom>
        </p:spPr>
      </p:pic>
      <p:pic>
        <p:nvPicPr>
          <p:cNvPr id="7" name="Picture 6"/>
          <p:cNvPicPr>
            <a:picLocks noChangeAspect="1"/>
          </p:cNvPicPr>
          <p:nvPr/>
        </p:nvPicPr>
        <p:blipFill>
          <a:blip r:embed="rId5"/>
          <a:stretch>
            <a:fillRect/>
          </a:stretch>
        </p:blipFill>
        <p:spPr>
          <a:xfrm>
            <a:off x="636170" y="4287437"/>
            <a:ext cx="3528259" cy="2092133"/>
          </a:xfrm>
          <a:prstGeom prst="rect">
            <a:avLst/>
          </a:prstGeom>
        </p:spPr>
      </p:pic>
    </p:spTree>
    <p:extLst>
      <p:ext uri="{BB962C8B-B14F-4D97-AF65-F5344CB8AC3E}">
        <p14:creationId xmlns:p14="http://schemas.microsoft.com/office/powerpoint/2010/main" val="10640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12648"/>
          </a:xfrm>
        </p:spPr>
        <p:txBody>
          <a:bodyPr/>
          <a:lstStyle/>
          <a:p>
            <a:r>
              <a:rPr lang="en-US" dirty="0"/>
              <a:t>Findings</a:t>
            </a:r>
          </a:p>
        </p:txBody>
      </p:sp>
      <p:graphicFrame>
        <p:nvGraphicFramePr>
          <p:cNvPr id="3" name="Table 2"/>
          <p:cNvGraphicFramePr>
            <a:graphicFrameLocks noGrp="1"/>
          </p:cNvGraphicFramePr>
          <p:nvPr>
            <p:extLst>
              <p:ext uri="{D42A27DB-BD31-4B8C-83A1-F6EECF244321}">
                <p14:modId xmlns:p14="http://schemas.microsoft.com/office/powerpoint/2010/main" val="1332094245"/>
              </p:ext>
            </p:extLst>
          </p:nvPr>
        </p:nvGraphicFramePr>
        <p:xfrm>
          <a:off x="228601" y="782683"/>
          <a:ext cx="6781798" cy="5455920"/>
        </p:xfrm>
        <a:graphic>
          <a:graphicData uri="http://schemas.openxmlformats.org/drawingml/2006/table">
            <a:tbl>
              <a:tblPr firstRow="1" bandRow="1">
                <a:tableStyleId>{5C22544A-7EE6-4342-B048-85BDC9FD1C3A}</a:tableStyleId>
              </a:tblPr>
              <a:tblGrid>
                <a:gridCol w="3993725">
                  <a:extLst>
                    <a:ext uri="{9D8B030D-6E8A-4147-A177-3AD203B41FA5}">
                      <a16:colId xmlns:a16="http://schemas.microsoft.com/office/drawing/2014/main" val="20000"/>
                    </a:ext>
                  </a:extLst>
                </a:gridCol>
                <a:gridCol w="1281006">
                  <a:extLst>
                    <a:ext uri="{9D8B030D-6E8A-4147-A177-3AD203B41FA5}">
                      <a16:colId xmlns:a16="http://schemas.microsoft.com/office/drawing/2014/main" val="20001"/>
                    </a:ext>
                  </a:extLst>
                </a:gridCol>
                <a:gridCol w="1507067">
                  <a:extLst>
                    <a:ext uri="{9D8B030D-6E8A-4147-A177-3AD203B41FA5}">
                      <a16:colId xmlns:a16="http://schemas.microsoft.com/office/drawing/2014/main" val="20002"/>
                    </a:ext>
                  </a:extLst>
                </a:gridCol>
              </a:tblGrid>
              <a:tr h="365838">
                <a:tc>
                  <a:txBody>
                    <a:bodyPr/>
                    <a:lstStyle/>
                    <a:p>
                      <a:r>
                        <a:rPr lang="en-US" sz="2000" dirty="0"/>
                        <a:t>Dataset</a:t>
                      </a:r>
                    </a:p>
                  </a:txBody>
                  <a:tcPr/>
                </a:tc>
                <a:tc>
                  <a:txBody>
                    <a:bodyPr/>
                    <a:lstStyle/>
                    <a:p>
                      <a:r>
                        <a:rPr lang="en-US" sz="2000" dirty="0"/>
                        <a:t>Nigeria</a:t>
                      </a:r>
                    </a:p>
                  </a:txBody>
                  <a:tcPr/>
                </a:tc>
                <a:tc>
                  <a:txBody>
                    <a:bodyPr/>
                    <a:lstStyle/>
                    <a:p>
                      <a:r>
                        <a:rPr lang="en-US" sz="2000" dirty="0"/>
                        <a:t>Guatemala</a:t>
                      </a:r>
                    </a:p>
                  </a:txBody>
                  <a:tcPr/>
                </a:tc>
                <a:extLst>
                  <a:ext uri="{0D108BD9-81ED-4DB2-BD59-A6C34878D82A}">
                    <a16:rowId xmlns:a16="http://schemas.microsoft.com/office/drawing/2014/main" val="10000"/>
                  </a:ext>
                </a:extLst>
              </a:tr>
              <a:tr h="365838">
                <a:tc>
                  <a:txBody>
                    <a:bodyPr/>
                    <a:lstStyle/>
                    <a:p>
                      <a:r>
                        <a:rPr lang="en-US" sz="2000" dirty="0"/>
                        <a:t>Baseline CNN</a:t>
                      </a:r>
                    </a:p>
                  </a:txBody>
                  <a:tcPr/>
                </a:tc>
                <a:tc>
                  <a:txBody>
                    <a:bodyPr/>
                    <a:lstStyle/>
                    <a:p>
                      <a:r>
                        <a:rPr lang="en-US" sz="2000" dirty="0"/>
                        <a:t>88.9%</a:t>
                      </a:r>
                    </a:p>
                  </a:txBody>
                  <a:tcPr/>
                </a:tc>
                <a:tc>
                  <a:txBody>
                    <a:bodyPr/>
                    <a:lstStyle/>
                    <a:p>
                      <a:r>
                        <a:rPr lang="en-US" sz="2000" dirty="0"/>
                        <a:t>93.3%</a:t>
                      </a:r>
                    </a:p>
                  </a:txBody>
                  <a:tcPr/>
                </a:tc>
                <a:extLst>
                  <a:ext uri="{0D108BD9-81ED-4DB2-BD59-A6C34878D82A}">
                    <a16:rowId xmlns:a16="http://schemas.microsoft.com/office/drawing/2014/main" val="10001"/>
                  </a:ext>
                </a:extLst>
              </a:tr>
              <a:tr h="365838">
                <a:tc>
                  <a:txBody>
                    <a:bodyPr/>
                    <a:lstStyle/>
                    <a:p>
                      <a:r>
                        <a:rPr lang="en-US" sz="2000" dirty="0"/>
                        <a:t>VGG16</a:t>
                      </a:r>
                    </a:p>
                  </a:txBody>
                  <a:tcPr/>
                </a:tc>
                <a:tc>
                  <a:txBody>
                    <a:bodyPr/>
                    <a:lstStyle/>
                    <a:p>
                      <a:r>
                        <a:rPr lang="en-US" sz="2000" dirty="0"/>
                        <a:t>93.4%</a:t>
                      </a:r>
                    </a:p>
                  </a:txBody>
                  <a:tcPr/>
                </a:tc>
                <a:tc>
                  <a:txBody>
                    <a:bodyPr/>
                    <a:lstStyle/>
                    <a:p>
                      <a:r>
                        <a:rPr lang="en-US" sz="2000" dirty="0"/>
                        <a:t>96.4%</a:t>
                      </a:r>
                    </a:p>
                  </a:txBody>
                  <a:tcPr/>
                </a:tc>
                <a:extLst>
                  <a:ext uri="{0D108BD9-81ED-4DB2-BD59-A6C34878D82A}">
                    <a16:rowId xmlns:a16="http://schemas.microsoft.com/office/drawing/2014/main" val="10002"/>
                  </a:ext>
                </a:extLst>
              </a:tr>
              <a:tr h="365838">
                <a:tc>
                  <a:txBody>
                    <a:bodyPr/>
                    <a:lstStyle/>
                    <a:p>
                      <a:r>
                        <a:rPr lang="en-US" sz="2000" dirty="0"/>
                        <a:t>InceptionV3</a:t>
                      </a:r>
                    </a:p>
                  </a:txBody>
                  <a:tcPr/>
                </a:tc>
                <a:tc>
                  <a:txBody>
                    <a:bodyPr/>
                    <a:lstStyle/>
                    <a:p>
                      <a:r>
                        <a:rPr lang="en-US" sz="2000" dirty="0"/>
                        <a:t>93.6%</a:t>
                      </a:r>
                    </a:p>
                  </a:txBody>
                  <a:tcPr/>
                </a:tc>
                <a:tc>
                  <a:txBody>
                    <a:bodyPr/>
                    <a:lstStyle/>
                    <a:p>
                      <a:r>
                        <a:rPr lang="en-US" sz="2000" dirty="0"/>
                        <a:t>95.6%</a:t>
                      </a:r>
                    </a:p>
                  </a:txBody>
                  <a:tcPr/>
                </a:tc>
                <a:extLst>
                  <a:ext uri="{0D108BD9-81ED-4DB2-BD59-A6C34878D82A}">
                    <a16:rowId xmlns:a16="http://schemas.microsoft.com/office/drawing/2014/main" val="10003"/>
                  </a:ext>
                </a:extLst>
              </a:tr>
              <a:tr h="486929">
                <a:tc>
                  <a:txBody>
                    <a:bodyPr/>
                    <a:lstStyle/>
                    <a:p>
                      <a:r>
                        <a:rPr lang="en-US" sz="2000" b="1" dirty="0"/>
                        <a:t>VGG16</a:t>
                      </a:r>
                      <a:r>
                        <a:rPr lang="en-US" sz="2000" b="1" baseline="0" dirty="0"/>
                        <a:t> + InceptionV3 Ensemble</a:t>
                      </a:r>
                      <a:endParaRPr lang="en-US" sz="2000" b="1" dirty="0"/>
                    </a:p>
                  </a:txBody>
                  <a:tcPr/>
                </a:tc>
                <a:tc>
                  <a:txBody>
                    <a:bodyPr/>
                    <a:lstStyle/>
                    <a:p>
                      <a:r>
                        <a:rPr lang="en-US" sz="2000" b="1" dirty="0"/>
                        <a:t>94.5%</a:t>
                      </a:r>
                    </a:p>
                  </a:txBody>
                  <a:tcPr/>
                </a:tc>
                <a:tc>
                  <a:txBody>
                    <a:bodyPr/>
                    <a:lstStyle/>
                    <a:p>
                      <a:r>
                        <a:rPr lang="en-US" sz="2000" b="1" dirty="0"/>
                        <a:t>96.4%</a:t>
                      </a:r>
                    </a:p>
                  </a:txBody>
                  <a:tcPr/>
                </a:tc>
                <a:extLst>
                  <a:ext uri="{0D108BD9-81ED-4DB2-BD59-A6C34878D82A}">
                    <a16:rowId xmlns:a16="http://schemas.microsoft.com/office/drawing/2014/main" val="10004"/>
                  </a:ext>
                </a:extLst>
              </a:tr>
              <a:tr h="365838">
                <a:tc>
                  <a:txBody>
                    <a:bodyPr/>
                    <a:lstStyle/>
                    <a:p>
                      <a:r>
                        <a:rPr lang="en-US" sz="2000" dirty="0"/>
                        <a:t>Decision Tree</a:t>
                      </a:r>
                    </a:p>
                  </a:txBody>
                  <a:tcPr/>
                </a:tc>
                <a:tc>
                  <a:txBody>
                    <a:bodyPr/>
                    <a:lstStyle/>
                    <a:p>
                      <a:r>
                        <a:rPr lang="en-US" sz="2000" b="0" dirty="0"/>
                        <a:t>80.3%</a:t>
                      </a:r>
                    </a:p>
                  </a:txBody>
                  <a:tcPr/>
                </a:tc>
                <a:tc>
                  <a:txBody>
                    <a:bodyPr/>
                    <a:lstStyle/>
                    <a:p>
                      <a:r>
                        <a:rPr lang="en-US" sz="2000" b="0" dirty="0"/>
                        <a:t>93.8%</a:t>
                      </a:r>
                    </a:p>
                  </a:txBody>
                  <a:tcPr/>
                </a:tc>
                <a:extLst>
                  <a:ext uri="{0D108BD9-81ED-4DB2-BD59-A6C34878D82A}">
                    <a16:rowId xmlns:a16="http://schemas.microsoft.com/office/drawing/2014/main" val="10005"/>
                  </a:ext>
                </a:extLst>
              </a:tr>
              <a:tr h="365838">
                <a:tc>
                  <a:txBody>
                    <a:bodyPr/>
                    <a:lstStyle/>
                    <a:p>
                      <a:r>
                        <a:rPr lang="en-US" sz="2000" dirty="0"/>
                        <a:t>Gradient</a:t>
                      </a:r>
                      <a:r>
                        <a:rPr lang="en-US" sz="2000" baseline="0" dirty="0"/>
                        <a:t> Boosting Trees</a:t>
                      </a:r>
                      <a:endParaRPr lang="en-US" sz="2000" dirty="0"/>
                    </a:p>
                  </a:txBody>
                  <a:tcPr/>
                </a:tc>
                <a:tc>
                  <a:txBody>
                    <a:bodyPr/>
                    <a:lstStyle/>
                    <a:p>
                      <a:r>
                        <a:rPr lang="en-US" sz="2000" b="0" dirty="0"/>
                        <a:t>80.3%</a:t>
                      </a:r>
                    </a:p>
                  </a:txBody>
                  <a:tcPr/>
                </a:tc>
                <a:tc>
                  <a:txBody>
                    <a:bodyPr/>
                    <a:lstStyle/>
                    <a:p>
                      <a:r>
                        <a:rPr lang="en-US" sz="2000" b="0" dirty="0"/>
                        <a:t>93.8%</a:t>
                      </a:r>
                    </a:p>
                  </a:txBody>
                  <a:tcPr/>
                </a:tc>
                <a:extLst>
                  <a:ext uri="{0D108BD9-81ED-4DB2-BD59-A6C34878D82A}">
                    <a16:rowId xmlns:a16="http://schemas.microsoft.com/office/drawing/2014/main" val="10006"/>
                  </a:ext>
                </a:extLst>
              </a:tr>
              <a:tr h="365838">
                <a:tc>
                  <a:txBody>
                    <a:bodyPr/>
                    <a:lstStyle/>
                    <a:p>
                      <a:r>
                        <a:rPr lang="en-US" sz="2000" dirty="0" err="1"/>
                        <a:t>AdaBoost</a:t>
                      </a:r>
                      <a:endParaRPr lang="en-US" sz="2000" dirty="0"/>
                    </a:p>
                  </a:txBody>
                  <a:tcPr/>
                </a:tc>
                <a:tc>
                  <a:txBody>
                    <a:bodyPr/>
                    <a:lstStyle/>
                    <a:p>
                      <a:r>
                        <a:rPr lang="en-US" sz="2000" b="0" dirty="0"/>
                        <a:t>80.6%</a:t>
                      </a:r>
                    </a:p>
                  </a:txBody>
                  <a:tcPr/>
                </a:tc>
                <a:tc>
                  <a:txBody>
                    <a:bodyPr/>
                    <a:lstStyle/>
                    <a:p>
                      <a:r>
                        <a:rPr lang="en-US" sz="2000" b="0" dirty="0"/>
                        <a:t>92.9%</a:t>
                      </a:r>
                    </a:p>
                  </a:txBody>
                  <a:tcPr/>
                </a:tc>
                <a:extLst>
                  <a:ext uri="{0D108BD9-81ED-4DB2-BD59-A6C34878D82A}">
                    <a16:rowId xmlns:a16="http://schemas.microsoft.com/office/drawing/2014/main" val="10007"/>
                  </a:ext>
                </a:extLst>
              </a:tr>
              <a:tr h="365838">
                <a:tc>
                  <a:txBody>
                    <a:bodyPr/>
                    <a:lstStyle/>
                    <a:p>
                      <a:r>
                        <a:rPr lang="en-US" sz="2000" dirty="0"/>
                        <a:t>Random</a:t>
                      </a:r>
                      <a:r>
                        <a:rPr lang="en-US" sz="2000" baseline="0" dirty="0"/>
                        <a:t> Forest</a:t>
                      </a:r>
                      <a:endParaRPr lang="en-US" sz="2000" dirty="0"/>
                    </a:p>
                  </a:txBody>
                  <a:tcPr/>
                </a:tc>
                <a:tc>
                  <a:txBody>
                    <a:bodyPr/>
                    <a:lstStyle/>
                    <a:p>
                      <a:r>
                        <a:rPr lang="en-US" sz="2000" b="0" dirty="0"/>
                        <a:t>80.1%</a:t>
                      </a:r>
                    </a:p>
                  </a:txBody>
                  <a:tcPr/>
                </a:tc>
                <a:tc>
                  <a:txBody>
                    <a:bodyPr/>
                    <a:lstStyle/>
                    <a:p>
                      <a:r>
                        <a:rPr lang="en-US" sz="2000" b="0" dirty="0"/>
                        <a:t>93.8%</a:t>
                      </a:r>
                    </a:p>
                  </a:txBody>
                  <a:tcPr/>
                </a:tc>
                <a:extLst>
                  <a:ext uri="{0D108BD9-81ED-4DB2-BD59-A6C34878D82A}">
                    <a16:rowId xmlns:a16="http://schemas.microsoft.com/office/drawing/2014/main" val="10008"/>
                  </a:ext>
                </a:extLst>
              </a:tr>
              <a:tr h="365838">
                <a:tc>
                  <a:txBody>
                    <a:bodyPr/>
                    <a:lstStyle/>
                    <a:p>
                      <a:r>
                        <a:rPr lang="en-US" sz="2000" dirty="0"/>
                        <a:t>Logistic Regression</a:t>
                      </a:r>
                    </a:p>
                  </a:txBody>
                  <a:tcPr/>
                </a:tc>
                <a:tc>
                  <a:txBody>
                    <a:bodyPr/>
                    <a:lstStyle/>
                    <a:p>
                      <a:r>
                        <a:rPr lang="en-US" sz="2000" b="0" dirty="0"/>
                        <a:t>80.6%</a:t>
                      </a:r>
                    </a:p>
                  </a:txBody>
                  <a:tcPr/>
                </a:tc>
                <a:tc>
                  <a:txBody>
                    <a:bodyPr/>
                    <a:lstStyle/>
                    <a:p>
                      <a:r>
                        <a:rPr lang="en-US" sz="2000" b="0" dirty="0"/>
                        <a:t>93.8%</a:t>
                      </a:r>
                    </a:p>
                  </a:txBody>
                  <a:tcPr/>
                </a:tc>
                <a:extLst>
                  <a:ext uri="{0D108BD9-81ED-4DB2-BD59-A6C34878D82A}">
                    <a16:rowId xmlns:a16="http://schemas.microsoft.com/office/drawing/2014/main" val="10009"/>
                  </a:ext>
                </a:extLst>
              </a:tr>
              <a:tr h="365838">
                <a:tc>
                  <a:txBody>
                    <a:bodyPr/>
                    <a:lstStyle/>
                    <a:p>
                      <a:r>
                        <a:rPr lang="en-US" sz="2000" dirty="0"/>
                        <a:t>Support Vector</a:t>
                      </a:r>
                      <a:r>
                        <a:rPr lang="en-US" sz="2000" baseline="0" dirty="0"/>
                        <a:t> Machines</a:t>
                      </a:r>
                      <a:endParaRPr lang="en-US" sz="2000" dirty="0"/>
                    </a:p>
                  </a:txBody>
                  <a:tcPr/>
                </a:tc>
                <a:tc>
                  <a:txBody>
                    <a:bodyPr/>
                    <a:lstStyle/>
                    <a:p>
                      <a:r>
                        <a:rPr lang="en-US" sz="2000" b="0" dirty="0"/>
                        <a:t>79.9%</a:t>
                      </a:r>
                    </a:p>
                  </a:txBody>
                  <a:tcPr/>
                </a:tc>
                <a:tc>
                  <a:txBody>
                    <a:bodyPr/>
                    <a:lstStyle/>
                    <a:p>
                      <a:r>
                        <a:rPr lang="en-US" sz="2000" b="0" dirty="0"/>
                        <a:t>93.8%</a:t>
                      </a:r>
                    </a:p>
                  </a:txBody>
                  <a:tcPr/>
                </a:tc>
                <a:extLst>
                  <a:ext uri="{0D108BD9-81ED-4DB2-BD59-A6C34878D82A}">
                    <a16:rowId xmlns:a16="http://schemas.microsoft.com/office/drawing/2014/main" val="10010"/>
                  </a:ext>
                </a:extLst>
              </a:tr>
              <a:tr h="365838">
                <a:tc>
                  <a:txBody>
                    <a:bodyPr/>
                    <a:lstStyle/>
                    <a:p>
                      <a:r>
                        <a:rPr lang="en-US" sz="2000" dirty="0"/>
                        <a:t>K-Nearest Neighbors</a:t>
                      </a:r>
                    </a:p>
                  </a:txBody>
                  <a:tcPr/>
                </a:tc>
                <a:tc>
                  <a:txBody>
                    <a:bodyPr/>
                    <a:lstStyle/>
                    <a:p>
                      <a:r>
                        <a:rPr lang="en-US" sz="2000" b="0" dirty="0"/>
                        <a:t>75.6%</a:t>
                      </a:r>
                    </a:p>
                  </a:txBody>
                  <a:tcPr/>
                </a:tc>
                <a:tc>
                  <a:txBody>
                    <a:bodyPr/>
                    <a:lstStyle/>
                    <a:p>
                      <a:r>
                        <a:rPr lang="en-US" sz="2000" b="0" dirty="0"/>
                        <a:t>92.4%</a:t>
                      </a:r>
                    </a:p>
                  </a:txBody>
                  <a:tcPr/>
                </a:tc>
                <a:extLst>
                  <a:ext uri="{0D108BD9-81ED-4DB2-BD59-A6C34878D82A}">
                    <a16:rowId xmlns:a16="http://schemas.microsoft.com/office/drawing/2014/main" val="10011"/>
                  </a:ext>
                </a:extLst>
              </a:tr>
              <a:tr h="365838">
                <a:tc>
                  <a:txBody>
                    <a:bodyPr/>
                    <a:lstStyle/>
                    <a:p>
                      <a:r>
                        <a:rPr lang="en-US" sz="2000" dirty="0"/>
                        <a:t>Human</a:t>
                      </a:r>
                      <a:r>
                        <a:rPr lang="en-US" sz="2000" baseline="0" dirty="0"/>
                        <a:t> Benchmark*</a:t>
                      </a:r>
                      <a:endParaRPr lang="en-US" sz="2000" dirty="0"/>
                    </a:p>
                  </a:txBody>
                  <a:tcPr/>
                </a:tc>
                <a:tc>
                  <a:txBody>
                    <a:bodyPr/>
                    <a:lstStyle/>
                    <a:p>
                      <a:r>
                        <a:rPr lang="en-US" sz="2000" dirty="0"/>
                        <a:t>91.0%</a:t>
                      </a:r>
                    </a:p>
                  </a:txBody>
                  <a:tcPr/>
                </a:tc>
                <a:tc>
                  <a:txBody>
                    <a:bodyPr/>
                    <a:lstStyle/>
                    <a:p>
                      <a:r>
                        <a:rPr lang="en-US" sz="2000" dirty="0"/>
                        <a:t>97.1%</a:t>
                      </a:r>
                    </a:p>
                  </a:txBody>
                  <a:tcPr/>
                </a:tc>
                <a:extLst>
                  <a:ext uri="{0D108BD9-81ED-4DB2-BD59-A6C34878D82A}">
                    <a16:rowId xmlns:a16="http://schemas.microsoft.com/office/drawing/2014/main" val="10012"/>
                  </a:ext>
                </a:extLst>
              </a:tr>
            </a:tbl>
          </a:graphicData>
        </a:graphic>
      </p:graphicFrame>
      <p:sp>
        <p:nvSpPr>
          <p:cNvPr id="8" name="TextBox 7"/>
          <p:cNvSpPr txBox="1"/>
          <p:nvPr/>
        </p:nvSpPr>
        <p:spPr>
          <a:xfrm>
            <a:off x="152400" y="6238603"/>
            <a:ext cx="6400800" cy="276999"/>
          </a:xfrm>
          <a:prstGeom prst="rect">
            <a:avLst/>
          </a:prstGeom>
          <a:noFill/>
        </p:spPr>
        <p:txBody>
          <a:bodyPr wrap="square" rtlCol="0">
            <a:spAutoFit/>
          </a:bodyPr>
          <a:lstStyle/>
          <a:p>
            <a:r>
              <a:rPr lang="en-US" sz="1200" i="1" dirty="0"/>
              <a:t>* Raw agreement across two independent coders</a:t>
            </a:r>
          </a:p>
        </p:txBody>
      </p:sp>
      <p:sp>
        <p:nvSpPr>
          <p:cNvPr id="5" name="Rectangle 4"/>
          <p:cNvSpPr/>
          <p:nvPr/>
        </p:nvSpPr>
        <p:spPr bwMode="auto">
          <a:xfrm>
            <a:off x="228601" y="1165807"/>
            <a:ext cx="6781798" cy="1882194"/>
          </a:xfrm>
          <a:prstGeom prst="rect">
            <a:avLst/>
          </a:prstGeom>
          <a:noFill/>
          <a:ln w="38100" cap="flat" cmpd="sng" algn="ctr">
            <a:solidFill>
              <a:schemeClr val="accent1">
                <a:lumMod val="75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9" name="Rectangle 8"/>
          <p:cNvSpPr/>
          <p:nvPr/>
        </p:nvSpPr>
        <p:spPr bwMode="auto">
          <a:xfrm>
            <a:off x="228601" y="3048001"/>
            <a:ext cx="6781798" cy="2791989"/>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4" name="Rectangle 3"/>
          <p:cNvSpPr/>
          <p:nvPr/>
        </p:nvSpPr>
        <p:spPr bwMode="auto">
          <a:xfrm>
            <a:off x="228601" y="5839990"/>
            <a:ext cx="6781798" cy="3986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6" name="Rectangle 5"/>
          <p:cNvSpPr/>
          <p:nvPr/>
        </p:nvSpPr>
        <p:spPr bwMode="auto">
          <a:xfrm>
            <a:off x="229697" y="2362200"/>
            <a:ext cx="6780702" cy="68358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7" name="Right Brace 6"/>
          <p:cNvSpPr/>
          <p:nvPr/>
        </p:nvSpPr>
        <p:spPr bwMode="auto">
          <a:xfrm rot="10800000" flipH="1">
            <a:off x="7086600" y="1199247"/>
            <a:ext cx="335281" cy="1826585"/>
          </a:xfrm>
          <a:prstGeom prst="rightBrace">
            <a:avLst>
              <a:gd name="adj1" fmla="val 8333"/>
              <a:gd name="adj2" fmla="val 5072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1" name="Right Brace 10"/>
          <p:cNvSpPr/>
          <p:nvPr/>
        </p:nvSpPr>
        <p:spPr bwMode="auto">
          <a:xfrm rot="10800000" flipH="1">
            <a:off x="7086599" y="3060037"/>
            <a:ext cx="335281" cy="2779952"/>
          </a:xfrm>
          <a:prstGeom prst="rightBrace">
            <a:avLst>
              <a:gd name="adj1" fmla="val 8333"/>
              <a:gd name="adj2" fmla="val 5072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2" name="TextBox 11"/>
          <p:cNvSpPr txBox="1"/>
          <p:nvPr/>
        </p:nvSpPr>
        <p:spPr>
          <a:xfrm>
            <a:off x="7498082" y="1823822"/>
            <a:ext cx="1493518" cy="523220"/>
          </a:xfrm>
          <a:prstGeom prst="rect">
            <a:avLst/>
          </a:prstGeom>
          <a:noFill/>
        </p:spPr>
        <p:txBody>
          <a:bodyPr wrap="square" rtlCol="0">
            <a:spAutoFit/>
          </a:bodyPr>
          <a:lstStyle/>
          <a:p>
            <a:r>
              <a:rPr lang="en-US" sz="1400" dirty="0"/>
              <a:t>Trained directly from images</a:t>
            </a:r>
          </a:p>
        </p:txBody>
      </p:sp>
      <p:sp>
        <p:nvSpPr>
          <p:cNvPr id="13" name="TextBox 12"/>
          <p:cNvSpPr txBox="1"/>
          <p:nvPr/>
        </p:nvSpPr>
        <p:spPr>
          <a:xfrm>
            <a:off x="7499178" y="3962400"/>
            <a:ext cx="1493518" cy="954107"/>
          </a:xfrm>
          <a:prstGeom prst="rect">
            <a:avLst/>
          </a:prstGeom>
          <a:noFill/>
        </p:spPr>
        <p:txBody>
          <a:bodyPr wrap="square" rtlCol="0">
            <a:spAutoFit/>
          </a:bodyPr>
          <a:lstStyle/>
          <a:p>
            <a:r>
              <a:rPr lang="en-US" sz="1400" dirty="0"/>
              <a:t>Trained from crowdsourced administrative database</a:t>
            </a:r>
          </a:p>
        </p:txBody>
      </p:sp>
    </p:spTree>
    <p:extLst>
      <p:ext uri="{BB962C8B-B14F-4D97-AF65-F5344CB8AC3E}">
        <p14:creationId xmlns:p14="http://schemas.microsoft.com/office/powerpoint/2010/main" val="194649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autoUpdateAnimBg="0"/>
      <p:bldP spid="9" grpId="0" animBg="1"/>
      <p:bldP spid="4" grpId="0" animBg="1"/>
      <p:bldP spid="6" grpId="0" animBg="1"/>
      <p:bldP spid="7" grpId="0" animBg="1"/>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Curves</a:t>
            </a:r>
          </a:p>
        </p:txBody>
      </p:sp>
      <p:pic>
        <p:nvPicPr>
          <p:cNvPr id="6" name="Content Placeholder 5" descr="../../../../../../ipython_notebook/geosampling/Manuscript/sensitivity_analysis.png"/>
          <p:cNvPicPr>
            <a:picLocks noGrp="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990600" y="2057400"/>
            <a:ext cx="6477000" cy="4267200"/>
          </a:xfrm>
          <a:prstGeom prst="rect">
            <a:avLst/>
          </a:prstGeom>
          <a:noFill/>
          <a:ln>
            <a:noFill/>
          </a:ln>
        </p:spPr>
      </p:pic>
      <p:sp>
        <p:nvSpPr>
          <p:cNvPr id="7" name="TextBox 6"/>
          <p:cNvSpPr txBox="1"/>
          <p:nvPr/>
        </p:nvSpPr>
        <p:spPr>
          <a:xfrm>
            <a:off x="457200" y="990600"/>
            <a:ext cx="7391400" cy="1200329"/>
          </a:xfrm>
          <a:prstGeom prst="rect">
            <a:avLst/>
          </a:prstGeom>
          <a:noFill/>
        </p:spPr>
        <p:txBody>
          <a:bodyPr wrap="square" rtlCol="0">
            <a:spAutoFit/>
          </a:bodyPr>
          <a:lstStyle/>
          <a:p>
            <a:pPr marL="285750" indent="-285750">
              <a:buFont typeface="Arial" charset="0"/>
              <a:buChar char="•"/>
            </a:pPr>
            <a:r>
              <a:rPr lang="en-US" dirty="0"/>
              <a:t>Operationalizing in new countries requires re-training on images from the new countries. </a:t>
            </a:r>
          </a:p>
          <a:p>
            <a:pPr marL="285750" indent="-285750">
              <a:buFont typeface="Arial" charset="0"/>
              <a:buChar char="•"/>
            </a:pPr>
            <a:r>
              <a:rPr lang="en-US" dirty="0"/>
              <a:t>Created learning curves to test how sensitive model performance is to training size </a:t>
            </a:r>
          </a:p>
        </p:txBody>
      </p:sp>
    </p:spTree>
    <p:extLst>
      <p:ext uri="{BB962C8B-B14F-4D97-AF65-F5344CB8AC3E}">
        <p14:creationId xmlns:p14="http://schemas.microsoft.com/office/powerpoint/2010/main" val="10664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Questions?</a:t>
            </a:r>
          </a:p>
        </p:txBody>
      </p:sp>
      <p:sp>
        <p:nvSpPr>
          <p:cNvPr id="12291" name="Rectangle 4"/>
          <p:cNvSpPr>
            <a:spLocks noGrp="1" noChangeArrowheads="1"/>
          </p:cNvSpPr>
          <p:nvPr>
            <p:ph sz="half" idx="4294967295"/>
          </p:nvPr>
        </p:nvSpPr>
        <p:spPr>
          <a:xfrm>
            <a:off x="762000" y="1295400"/>
            <a:ext cx="6705600" cy="4343399"/>
          </a:xfrm>
        </p:spPr>
        <p:txBody>
          <a:bodyPr/>
          <a:lstStyle/>
          <a:p>
            <a:pPr>
              <a:buNone/>
            </a:pPr>
            <a:r>
              <a:rPr lang="en-US" b="1" dirty="0">
                <a:solidFill>
                  <a:schemeClr val="accent1"/>
                </a:solidFill>
              </a:rPr>
              <a:t>Rob Chew</a:t>
            </a:r>
          </a:p>
          <a:p>
            <a:pPr>
              <a:buNone/>
            </a:pPr>
            <a:r>
              <a:rPr lang="en-US" dirty="0"/>
              <a:t>Research Data Scientist</a:t>
            </a:r>
          </a:p>
          <a:p>
            <a:pPr>
              <a:buNone/>
            </a:pPr>
            <a:r>
              <a:rPr lang="en-US" dirty="0">
                <a:hlinkClick r:id="rId3"/>
              </a:rPr>
              <a:t>rchew@rti.org</a:t>
            </a:r>
            <a:endParaRPr lang="en-US" dirty="0"/>
          </a:p>
          <a:p>
            <a:pPr>
              <a:buNone/>
            </a:pPr>
            <a:endParaRPr lang="en-US" dirty="0"/>
          </a:p>
          <a:p>
            <a:pPr>
              <a:buFont typeface="Wingdings" pitchFamily="2" charset="2"/>
              <a:buNone/>
            </a:pPr>
            <a:endParaRPr lang="en-US" dirty="0"/>
          </a:p>
        </p:txBody>
      </p:sp>
      <p:pic>
        <p:nvPicPr>
          <p:cNvPr id="4" name="Picture 3"/>
          <p:cNvPicPr>
            <a:picLocks noChangeAspect="1"/>
          </p:cNvPicPr>
          <p:nvPr/>
        </p:nvPicPr>
        <p:blipFill>
          <a:blip r:embed="rId4"/>
          <a:stretch>
            <a:fillRect/>
          </a:stretch>
        </p:blipFill>
        <p:spPr>
          <a:xfrm>
            <a:off x="533401" y="4648200"/>
            <a:ext cx="2362202" cy="1245102"/>
          </a:xfrm>
          <a:prstGeom prst="rect">
            <a:avLst/>
          </a:prstGeom>
        </p:spPr>
      </p:pic>
      <p:pic>
        <p:nvPicPr>
          <p:cNvPr id="5" name="Picture 4"/>
          <p:cNvPicPr>
            <a:picLocks noChangeAspect="1"/>
          </p:cNvPicPr>
          <p:nvPr/>
        </p:nvPicPr>
        <p:blipFill>
          <a:blip r:embed="rId5"/>
          <a:stretch>
            <a:fillRect/>
          </a:stretch>
        </p:blipFill>
        <p:spPr>
          <a:xfrm>
            <a:off x="533401" y="2790698"/>
            <a:ext cx="3809999" cy="1615440"/>
          </a:xfrm>
          <a:prstGeom prst="rect">
            <a:avLst/>
          </a:prstGeom>
        </p:spPr>
      </p:pic>
      <p:pic>
        <p:nvPicPr>
          <p:cNvPr id="3" name="Picture 2">
            <a:extLst>
              <a:ext uri="{FF2B5EF4-FFF2-40B4-BE49-F238E27FC236}">
                <a16:creationId xmlns:a16="http://schemas.microsoft.com/office/drawing/2014/main" id="{554D24B6-60AD-BC4D-BB85-EEA7AE24AA08}"/>
              </a:ext>
            </a:extLst>
          </p:cNvPr>
          <p:cNvPicPr>
            <a:picLocks noChangeAspect="1"/>
          </p:cNvPicPr>
          <p:nvPr/>
        </p:nvPicPr>
        <p:blipFill rotWithShape="1">
          <a:blip r:embed="rId6">
            <a:extLst>
              <a:ext uri="{28A0092B-C50C-407E-A947-70E740481C1C}">
                <a14:useLocalDpi xmlns:a14="http://schemas.microsoft.com/office/drawing/2010/main" val="0"/>
              </a:ext>
            </a:extLst>
          </a:blip>
          <a:srcRect l="5204" t="644" r="6339"/>
          <a:stretch/>
        </p:blipFill>
        <p:spPr>
          <a:xfrm>
            <a:off x="4572001" y="1185644"/>
            <a:ext cx="4038600" cy="4707658"/>
          </a:xfrm>
          <a:prstGeom prst="rect">
            <a:avLst/>
          </a:prstGeom>
        </p:spPr>
      </p:pic>
    </p:spTree>
    <p:extLst>
      <p:ext uri="{BB962C8B-B14F-4D97-AF65-F5344CB8AC3E}">
        <p14:creationId xmlns:p14="http://schemas.microsoft.com/office/powerpoint/2010/main" val="42758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in Low and Middle Income Countries</a:t>
            </a:r>
          </a:p>
        </p:txBody>
      </p:sp>
      <p:sp>
        <p:nvSpPr>
          <p:cNvPr id="6" name="Content Placeholder 5"/>
          <p:cNvSpPr>
            <a:spLocks noGrp="1"/>
          </p:cNvSpPr>
          <p:nvPr>
            <p:ph sz="half" idx="1"/>
          </p:nvPr>
        </p:nvSpPr>
        <p:spPr>
          <a:xfrm>
            <a:off x="228600" y="838200"/>
            <a:ext cx="8153400" cy="1249363"/>
          </a:xfrm>
        </p:spPr>
        <p:txBody>
          <a:bodyPr/>
          <a:lstStyle/>
          <a:p>
            <a:pPr fontAlgn="auto">
              <a:spcBef>
                <a:spcPts val="0"/>
              </a:spcBef>
              <a:spcAft>
                <a:spcPts val="0"/>
              </a:spcAft>
              <a:buClrTx/>
              <a:buSzTx/>
            </a:pPr>
            <a:r>
              <a:rPr lang="en-US" dirty="0"/>
              <a:t>Sample design in LMICs is difficult due to:  </a:t>
            </a:r>
          </a:p>
          <a:p>
            <a:pPr lvl="1" fontAlgn="auto">
              <a:spcBef>
                <a:spcPts val="0"/>
              </a:spcBef>
              <a:spcAft>
                <a:spcPts val="0"/>
              </a:spcAft>
              <a:buClrTx/>
              <a:buSzTx/>
            </a:pPr>
            <a:r>
              <a:rPr lang="en-US" dirty="0"/>
              <a:t>Lack of complete sampling frame </a:t>
            </a:r>
          </a:p>
          <a:p>
            <a:pPr lvl="1" fontAlgn="auto">
              <a:spcBef>
                <a:spcPts val="0"/>
              </a:spcBef>
              <a:spcAft>
                <a:spcPts val="0"/>
              </a:spcAft>
              <a:buClrTx/>
              <a:buSzTx/>
            </a:pPr>
            <a:r>
              <a:rPr lang="en-US" dirty="0"/>
              <a:t>Outdated census </a:t>
            </a:r>
          </a:p>
          <a:p>
            <a:pPr lvl="1" fontAlgn="auto">
              <a:spcBef>
                <a:spcPts val="0"/>
              </a:spcBef>
              <a:spcAft>
                <a:spcPts val="0"/>
              </a:spcAft>
              <a:buClrTx/>
              <a:buSzTx/>
            </a:pPr>
            <a:r>
              <a:rPr lang="en-US" dirty="0"/>
              <a:t>Inaccurate population estimates </a:t>
            </a:r>
          </a:p>
          <a:p>
            <a:pPr fontAlgn="auto">
              <a:spcBef>
                <a:spcPts val="0"/>
              </a:spcBef>
              <a:spcAft>
                <a:spcPts val="0"/>
              </a:spcAft>
              <a:buClrTx/>
              <a:buSzTx/>
            </a:pPr>
            <a:endParaRPr lang="en-US" dirty="0"/>
          </a:p>
          <a:p>
            <a:pPr fontAlgn="auto">
              <a:spcBef>
                <a:spcPts val="0"/>
              </a:spcBef>
              <a:spcAft>
                <a:spcPts val="0"/>
              </a:spcAft>
              <a:buClrTx/>
              <a:buSzTx/>
            </a:pPr>
            <a:r>
              <a:rPr lang="en-US" dirty="0"/>
              <a:t>Find ways to implement probability-based sampling, avoid selection bias </a:t>
            </a:r>
          </a:p>
          <a:p>
            <a:pPr lvl="1" fontAlgn="auto">
              <a:spcBef>
                <a:spcPts val="0"/>
              </a:spcBef>
              <a:spcAft>
                <a:spcPts val="0"/>
              </a:spcAft>
              <a:buClrTx/>
              <a:buSzTx/>
            </a:pPr>
            <a:r>
              <a:rPr lang="en-US" dirty="0"/>
              <a:t>Move away from random walks and sampling without a listing/re-listing exercise </a:t>
            </a:r>
          </a:p>
          <a:p>
            <a:pPr lvl="1" fontAlgn="auto">
              <a:spcBef>
                <a:spcPts val="0"/>
              </a:spcBef>
              <a:spcAft>
                <a:spcPts val="0"/>
              </a:spcAft>
              <a:buClrTx/>
              <a:buSzTx/>
            </a:pPr>
            <a:r>
              <a:rPr lang="en-US" dirty="0"/>
              <a:t>Represent full population across different geographic locations, urban/rural, poverty levels, gender, age</a:t>
            </a:r>
            <a:endParaRPr lang="en-US" sz="18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24000" y="4343400"/>
            <a:ext cx="2971800" cy="1226457"/>
          </a:xfrm>
          <a:prstGeom prst="rect">
            <a:avLst/>
          </a:prstGeom>
          <a:ln>
            <a:solidFill>
              <a:schemeClr val="bg2"/>
            </a:solidFill>
          </a:ln>
        </p:spPr>
      </p:pic>
      <p:sp>
        <p:nvSpPr>
          <p:cNvPr id="12" name="TextBox 11"/>
          <p:cNvSpPr txBox="1"/>
          <p:nvPr/>
        </p:nvSpPr>
        <p:spPr>
          <a:xfrm>
            <a:off x="1447800" y="5638800"/>
            <a:ext cx="3276601" cy="584775"/>
          </a:xfrm>
          <a:prstGeom prst="rect">
            <a:avLst/>
          </a:prstGeom>
          <a:noFill/>
        </p:spPr>
        <p:txBody>
          <a:bodyPr wrap="square" rtlCol="0">
            <a:spAutoFit/>
          </a:bodyPr>
          <a:lstStyle/>
          <a:p>
            <a:r>
              <a:rPr lang="en-US" sz="1600" b="1" i="1" dirty="0"/>
              <a:t>Above: </a:t>
            </a:r>
            <a:r>
              <a:rPr lang="en-US" sz="1600" i="1" dirty="0"/>
              <a:t>Random Walk sampling</a:t>
            </a:r>
          </a:p>
          <a:p>
            <a:r>
              <a:rPr lang="en-US" sz="1600" b="1" i="1" dirty="0"/>
              <a:t>Right: </a:t>
            </a:r>
            <a:r>
              <a:rPr lang="en-US" sz="1600" i="1" dirty="0"/>
              <a:t>Geo-sampling</a:t>
            </a: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0600" y="4343400"/>
            <a:ext cx="1676400" cy="1990726"/>
          </a:xfrm>
          <a:prstGeom prst="rect">
            <a:avLst/>
          </a:prstGeom>
          <a:ln>
            <a:solidFill>
              <a:schemeClr val="bg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12648"/>
          </a:xfrm>
        </p:spPr>
        <p:txBody>
          <a:bodyPr/>
          <a:lstStyle/>
          <a:p>
            <a:r>
              <a:rPr lang="en-US" dirty="0"/>
              <a:t>What is Geo-sampling?</a:t>
            </a:r>
          </a:p>
        </p:txBody>
      </p:sp>
      <p:sp>
        <p:nvSpPr>
          <p:cNvPr id="3" name="Content Placeholder 2"/>
          <p:cNvSpPr>
            <a:spLocks noGrp="1"/>
          </p:cNvSpPr>
          <p:nvPr>
            <p:ph sz="half" idx="1"/>
          </p:nvPr>
        </p:nvSpPr>
        <p:spPr>
          <a:xfrm>
            <a:off x="355993" y="914400"/>
            <a:ext cx="8153400" cy="3788658"/>
          </a:xfrm>
        </p:spPr>
        <p:txBody>
          <a:bodyPr/>
          <a:lstStyle/>
          <a:p>
            <a:r>
              <a:rPr lang="en-US" dirty="0"/>
              <a:t>A complex sampling design supported by Geographic Information Systems </a:t>
            </a:r>
          </a:p>
          <a:p>
            <a:r>
              <a:rPr lang="en-US" dirty="0"/>
              <a:t>Barriers:  Multi-stage Sampling Design</a:t>
            </a:r>
          </a:p>
          <a:p>
            <a:pPr lvl="1"/>
            <a:r>
              <a:rPr lang="en-US" b="1" dirty="0"/>
              <a:t>Step 1:  </a:t>
            </a:r>
            <a:r>
              <a:rPr lang="en-US" dirty="0"/>
              <a:t>Stratify by </a:t>
            </a:r>
            <a:r>
              <a:rPr lang="en-US" i="1" dirty="0"/>
              <a:t>Region</a:t>
            </a:r>
            <a:r>
              <a:rPr lang="en-US" dirty="0"/>
              <a:t> and </a:t>
            </a:r>
            <a:r>
              <a:rPr lang="en-US" i="1" dirty="0"/>
              <a:t>Poverty</a:t>
            </a:r>
            <a:r>
              <a:rPr lang="en-US" dirty="0"/>
              <a:t> </a:t>
            </a:r>
            <a:r>
              <a:rPr lang="en-US" i="1" dirty="0"/>
              <a:t>Level</a:t>
            </a:r>
            <a:r>
              <a:rPr lang="en-US" dirty="0"/>
              <a:t> to select states/counties </a:t>
            </a:r>
          </a:p>
          <a:p>
            <a:pPr lvl="1"/>
            <a:r>
              <a:rPr lang="en-US" b="1" dirty="0"/>
              <a:t>Step 2:  </a:t>
            </a:r>
            <a:r>
              <a:rPr lang="en-US" dirty="0"/>
              <a:t>Stratify by </a:t>
            </a:r>
            <a:r>
              <a:rPr lang="en-US" i="1" dirty="0"/>
              <a:t>Urban/Rural</a:t>
            </a:r>
            <a:r>
              <a:rPr lang="en-US" dirty="0"/>
              <a:t> to select Districts with Probability Proportional to Size </a:t>
            </a:r>
          </a:p>
          <a:p>
            <a:pPr lvl="1"/>
            <a:r>
              <a:rPr lang="en-US" b="1" dirty="0"/>
              <a:t>Step 3:  </a:t>
            </a:r>
            <a:r>
              <a:rPr lang="en-US" dirty="0"/>
              <a:t>Select primary grid units (PGUs) with Probability Proportional to Size </a:t>
            </a:r>
          </a:p>
          <a:p>
            <a:pPr lvl="1"/>
            <a:r>
              <a:rPr lang="en-US" b="1" dirty="0"/>
              <a:t>Step 4:  </a:t>
            </a:r>
            <a:r>
              <a:rPr lang="en-US" dirty="0"/>
              <a:t>Select secondary grid units (SGUs) and interview all households within the SSU</a:t>
            </a:r>
          </a:p>
          <a:p>
            <a:pPr lvl="1"/>
            <a:r>
              <a:rPr lang="en-US" b="1" dirty="0"/>
              <a:t>Step 5:  </a:t>
            </a:r>
            <a:r>
              <a:rPr lang="en-US" dirty="0"/>
              <a:t>Select respondent within households – adult age 15 to 64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142" y="4876798"/>
            <a:ext cx="1685808" cy="1250761"/>
          </a:xfrm>
          <a:prstGeom prst="rect">
            <a:avLst/>
          </a:prstGeom>
          <a:ln w="1905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5968" y="4891081"/>
            <a:ext cx="1616725" cy="1250761"/>
          </a:xfrm>
          <a:prstGeom prst="rect">
            <a:avLst/>
          </a:prstGeom>
          <a:ln w="19050">
            <a:solidFill>
              <a:schemeClr val="tx1"/>
            </a:solidFill>
          </a:ln>
        </p:spPr>
      </p:pic>
      <p:sp>
        <p:nvSpPr>
          <p:cNvPr id="7" name="TextBox 6"/>
          <p:cNvSpPr txBox="1"/>
          <p:nvPr/>
        </p:nvSpPr>
        <p:spPr>
          <a:xfrm>
            <a:off x="800446" y="6159632"/>
            <a:ext cx="1256954" cy="307777"/>
          </a:xfrm>
          <a:prstGeom prst="rect">
            <a:avLst/>
          </a:prstGeom>
          <a:noFill/>
        </p:spPr>
        <p:txBody>
          <a:bodyPr wrap="square" rtlCol="0">
            <a:spAutoFit/>
          </a:bodyPr>
          <a:lstStyle/>
          <a:p>
            <a:r>
              <a:rPr lang="en-US" sz="1400" dirty="0"/>
              <a:t>Select States</a:t>
            </a:r>
          </a:p>
        </p:txBody>
      </p:sp>
      <p:sp>
        <p:nvSpPr>
          <p:cNvPr id="8" name="Right Brace 7"/>
          <p:cNvSpPr/>
          <p:nvPr/>
        </p:nvSpPr>
        <p:spPr bwMode="auto">
          <a:xfrm>
            <a:off x="2382059" y="4876969"/>
            <a:ext cx="304800" cy="1250761"/>
          </a:xfrm>
          <a:prstGeom prst="rightBrac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9" name="TextBox 8"/>
          <p:cNvSpPr txBox="1"/>
          <p:nvPr/>
        </p:nvSpPr>
        <p:spPr>
          <a:xfrm>
            <a:off x="2971800" y="6159632"/>
            <a:ext cx="1368877" cy="307777"/>
          </a:xfrm>
          <a:prstGeom prst="rect">
            <a:avLst/>
          </a:prstGeom>
          <a:noFill/>
        </p:spPr>
        <p:txBody>
          <a:bodyPr wrap="square" rtlCol="0">
            <a:spAutoFit/>
          </a:bodyPr>
          <a:lstStyle/>
          <a:p>
            <a:r>
              <a:rPr lang="en-US" sz="1400"/>
              <a:t>Select Districts</a:t>
            </a:r>
            <a:endParaRPr lang="en-US" sz="1400" dirty="0"/>
          </a:p>
        </p:txBody>
      </p:sp>
      <p:sp>
        <p:nvSpPr>
          <p:cNvPr id="10" name="TextBox 9"/>
          <p:cNvSpPr txBox="1"/>
          <p:nvPr/>
        </p:nvSpPr>
        <p:spPr>
          <a:xfrm>
            <a:off x="7134568" y="6172200"/>
            <a:ext cx="1247432" cy="307777"/>
          </a:xfrm>
          <a:prstGeom prst="rect">
            <a:avLst/>
          </a:prstGeom>
          <a:noFill/>
        </p:spPr>
        <p:txBody>
          <a:bodyPr wrap="square" rtlCol="0">
            <a:spAutoFit/>
          </a:bodyPr>
          <a:lstStyle/>
          <a:p>
            <a:r>
              <a:rPr lang="en-US" sz="1400" dirty="0"/>
              <a:t>Select SGUs</a:t>
            </a:r>
          </a:p>
        </p:txBody>
      </p:sp>
      <p:sp>
        <p:nvSpPr>
          <p:cNvPr id="11" name="TextBox 10"/>
          <p:cNvSpPr txBox="1"/>
          <p:nvPr/>
        </p:nvSpPr>
        <p:spPr>
          <a:xfrm>
            <a:off x="5088874" y="6172200"/>
            <a:ext cx="1273368" cy="307777"/>
          </a:xfrm>
          <a:prstGeom prst="rect">
            <a:avLst/>
          </a:prstGeom>
          <a:noFill/>
        </p:spPr>
        <p:txBody>
          <a:bodyPr wrap="square" rtlCol="0">
            <a:spAutoFit/>
          </a:bodyPr>
          <a:lstStyle/>
          <a:p>
            <a:r>
              <a:rPr lang="en-US" sz="1400" dirty="0"/>
              <a:t>Select PGUs</a:t>
            </a:r>
          </a:p>
        </p:txBody>
      </p:sp>
      <p:sp>
        <p:nvSpPr>
          <p:cNvPr id="12" name="Right Brace 11"/>
          <p:cNvSpPr/>
          <p:nvPr/>
        </p:nvSpPr>
        <p:spPr bwMode="auto">
          <a:xfrm>
            <a:off x="4572000" y="4891081"/>
            <a:ext cx="304800" cy="1250761"/>
          </a:xfrm>
          <a:prstGeom prst="rightBrac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62250" y="4883373"/>
            <a:ext cx="1231240" cy="1273907"/>
          </a:xfrm>
          <a:prstGeom prst="rect">
            <a:avLst/>
          </a:prstGeom>
          <a:ln w="19050">
            <a:solidFill>
              <a:schemeClr val="tx1"/>
            </a:solidFill>
          </a:ln>
        </p:spPr>
      </p:pic>
      <p:sp>
        <p:nvSpPr>
          <p:cNvPr id="14" name="Right Brace 13"/>
          <p:cNvSpPr/>
          <p:nvPr/>
        </p:nvSpPr>
        <p:spPr bwMode="auto">
          <a:xfrm>
            <a:off x="6533920" y="4899108"/>
            <a:ext cx="304800" cy="1250761"/>
          </a:xfrm>
          <a:prstGeom prst="rightBrac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97087" y="4888415"/>
            <a:ext cx="1384913" cy="1291338"/>
          </a:xfrm>
          <a:prstGeom prst="rect">
            <a:avLst/>
          </a:prstGeom>
          <a:ln w="19050">
            <a:solidFill>
              <a:schemeClr val="tx1"/>
            </a:solidFill>
          </a:ln>
        </p:spPr>
      </p:pic>
      <p:sp>
        <p:nvSpPr>
          <p:cNvPr id="4" name="Rectangle 3"/>
          <p:cNvSpPr/>
          <p:nvPr/>
        </p:nvSpPr>
        <p:spPr bwMode="auto">
          <a:xfrm>
            <a:off x="567142" y="3505200"/>
            <a:ext cx="7814858"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6" name="Rectangle 15"/>
          <p:cNvSpPr/>
          <p:nvPr/>
        </p:nvSpPr>
        <p:spPr bwMode="auto">
          <a:xfrm>
            <a:off x="6838720" y="4648200"/>
            <a:ext cx="1670673" cy="1981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15339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par>
                                <p:cTn id="51" presetID="1" presetClass="entr" presetSubtype="0" fill="hold"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tx1"/>
                                      </p:to>
                                    </p:animClr>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7" grpId="0"/>
      <p:bldP spid="8" grpId="0" animBg="1"/>
      <p:bldP spid="9" grpId="0"/>
      <p:bldP spid="10" grpId="0"/>
      <p:bldP spid="11" grpId="1"/>
      <p:bldP spid="12" grpId="0" animBg="1"/>
      <p:bldP spid="14" grpId="0" animBg="1"/>
      <p:bldP spid="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improve SGU selection?</a:t>
            </a:r>
          </a:p>
        </p:txBody>
      </p:sp>
      <p:sp>
        <p:nvSpPr>
          <p:cNvPr id="3" name="Content Placeholder 2"/>
          <p:cNvSpPr>
            <a:spLocks noGrp="1"/>
          </p:cNvSpPr>
          <p:nvPr>
            <p:ph sz="half" idx="1"/>
          </p:nvPr>
        </p:nvSpPr>
        <p:spPr>
          <a:xfrm>
            <a:off x="457201" y="914400"/>
            <a:ext cx="8229600" cy="4983163"/>
          </a:xfrm>
        </p:spPr>
        <p:txBody>
          <a:bodyPr/>
          <a:lstStyle/>
          <a:p>
            <a:r>
              <a:rPr lang="en-US" dirty="0"/>
              <a:t>Many SGUs are sparsely populated; costly to send interviewers to grids without households</a:t>
            </a:r>
          </a:p>
          <a:p>
            <a:pPr lvl="1"/>
            <a:r>
              <a:rPr lang="en-US" dirty="0"/>
              <a:t>During selection, cells without residential dwellings are excluded</a:t>
            </a:r>
          </a:p>
          <a:p>
            <a:r>
              <a:rPr lang="en-US" dirty="0"/>
              <a:t>Currently, human coders examine </a:t>
            </a:r>
            <a:r>
              <a:rPr lang="en-US" i="1" dirty="0"/>
              <a:t>thousands </a:t>
            </a:r>
            <a:r>
              <a:rPr lang="en-US" dirty="0"/>
              <a:t>of SGU images and classify them as either containing a residential dwelling or not</a:t>
            </a:r>
          </a:p>
          <a:p>
            <a:r>
              <a:rPr lang="en-US" dirty="0"/>
              <a:t>To further reduce the level of effort and cost of Geo-sampling, </a:t>
            </a:r>
            <a:r>
              <a:rPr lang="en-US" b="1" dirty="0"/>
              <a:t>we developed a machine learning model that predicts whether an SGU grid contains residential dwellings</a:t>
            </a:r>
          </a:p>
        </p:txBody>
      </p:sp>
      <p:grpSp>
        <p:nvGrpSpPr>
          <p:cNvPr id="5" name="Group 4"/>
          <p:cNvGrpSpPr/>
          <p:nvPr/>
        </p:nvGrpSpPr>
        <p:grpSpPr>
          <a:xfrm>
            <a:off x="838201" y="4038600"/>
            <a:ext cx="7467599" cy="1678940"/>
            <a:chOff x="353060" y="3507883"/>
            <a:chExt cx="8486140" cy="2136140"/>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00800" y="3777137"/>
              <a:ext cx="2438400" cy="1488897"/>
            </a:xfrm>
            <a:prstGeom prst="rect">
              <a:avLst/>
            </a:prstGeom>
          </p:spPr>
        </p:pic>
        <p:pic>
          <p:nvPicPr>
            <p:cNvPr id="7" name="Picture 6"/>
            <p:cNvPicPr>
              <a:picLocks noChangeAspect="1"/>
            </p:cNvPicPr>
            <p:nvPr/>
          </p:nvPicPr>
          <p:blipFill>
            <a:blip r:embed="rId4"/>
            <a:stretch>
              <a:fillRect/>
            </a:stretch>
          </p:blipFill>
          <p:spPr>
            <a:xfrm>
              <a:off x="353060" y="3507883"/>
              <a:ext cx="2136140" cy="2136140"/>
            </a:xfrm>
            <a:prstGeom prst="rect">
              <a:avLst/>
            </a:prstGeom>
            <a:ln>
              <a:solidFill>
                <a:schemeClr val="bg2"/>
              </a:solidFill>
            </a:ln>
          </p:spPr>
        </p:pic>
        <p:pic>
          <p:nvPicPr>
            <p:cNvPr id="8" name="Picture 7"/>
            <p:cNvPicPr>
              <a:picLocks noChangeAspect="1"/>
            </p:cNvPicPr>
            <p:nvPr/>
          </p:nvPicPr>
          <p:blipFill>
            <a:blip r:embed="rId5"/>
            <a:stretch>
              <a:fillRect/>
            </a:stretch>
          </p:blipFill>
          <p:spPr>
            <a:xfrm>
              <a:off x="2590800" y="4046506"/>
              <a:ext cx="4114800" cy="1211294"/>
            </a:xfrm>
            <a:prstGeom prst="rect">
              <a:avLst/>
            </a:prstGeom>
          </p:spPr>
        </p:pic>
        <p:cxnSp>
          <p:nvCxnSpPr>
            <p:cNvPr id="9" name="Straight Arrow Connector 8"/>
            <p:cNvCxnSpPr/>
            <p:nvPr/>
          </p:nvCxnSpPr>
          <p:spPr bwMode="auto">
            <a:xfrm>
              <a:off x="3352800" y="5181600"/>
              <a:ext cx="2438400" cy="0"/>
            </a:xfrm>
            <a:prstGeom prst="straightConnector1">
              <a:avLst/>
            </a:prstGeom>
            <a:noFill/>
            <a:ln w="9525" cap="flat" cmpd="sng" algn="ctr">
              <a:solidFill>
                <a:schemeClr val="bg2"/>
              </a:solidFill>
              <a:prstDash val="solid"/>
              <a:round/>
              <a:headEnd type="none" w="med" len="med"/>
              <a:tailEnd type="triangle"/>
            </a:ln>
            <a:effectLst/>
          </p:spPr>
        </p:cxnSp>
      </p:grpSp>
    </p:spTree>
    <p:extLst>
      <p:ext uri="{BB962C8B-B14F-4D97-AF65-F5344CB8AC3E}">
        <p14:creationId xmlns:p14="http://schemas.microsoft.com/office/powerpoint/2010/main" val="11701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2119" y="2427569"/>
            <a:ext cx="8499764" cy="4430431"/>
          </a:xfrm>
          <a:prstGeom prst="rect">
            <a:avLst/>
          </a:prstGeom>
        </p:spPr>
      </p:pic>
      <p:sp>
        <p:nvSpPr>
          <p:cNvPr id="2" name="Title 1"/>
          <p:cNvSpPr>
            <a:spLocks noGrp="1"/>
          </p:cNvSpPr>
          <p:nvPr>
            <p:ph type="title"/>
          </p:nvPr>
        </p:nvSpPr>
        <p:spPr/>
        <p:txBody>
          <a:bodyPr/>
          <a:lstStyle/>
          <a:p>
            <a:r>
              <a:rPr lang="en-US" dirty="0"/>
              <a:t>Benefits of Approach </a:t>
            </a:r>
          </a:p>
        </p:txBody>
      </p:sp>
      <p:sp>
        <p:nvSpPr>
          <p:cNvPr id="3" name="Content Placeholder 2"/>
          <p:cNvSpPr>
            <a:spLocks noGrp="1"/>
          </p:cNvSpPr>
          <p:nvPr>
            <p:ph sz="half" idx="1"/>
          </p:nvPr>
        </p:nvSpPr>
        <p:spPr>
          <a:xfrm>
            <a:off x="336963" y="1219200"/>
            <a:ext cx="8153400" cy="4983163"/>
          </a:xfrm>
        </p:spPr>
        <p:txBody>
          <a:bodyPr/>
          <a:lstStyle/>
          <a:p>
            <a:pPr>
              <a:buClr>
                <a:srgbClr val="00B050"/>
              </a:buClr>
              <a:buFont typeface="Wingdings" charset="2"/>
              <a:buChar char="ü"/>
            </a:pPr>
            <a:r>
              <a:rPr lang="en-US" b="1" dirty="0"/>
              <a:t>Reduction in manual resources and calendar time needed for labelling images on future Geo-sampling projects</a:t>
            </a:r>
          </a:p>
          <a:p>
            <a:pPr lvl="2"/>
            <a:endParaRPr lang="en-US" dirty="0"/>
          </a:p>
          <a:p>
            <a:pPr>
              <a:buClr>
                <a:srgbClr val="00B050"/>
              </a:buClr>
              <a:buFont typeface="Wingdings" charset="2"/>
              <a:buChar char="ü"/>
            </a:pPr>
            <a:r>
              <a:rPr lang="en-US" b="1" dirty="0"/>
              <a:t>Simplifies sample weighting</a:t>
            </a:r>
          </a:p>
          <a:p>
            <a:pPr lvl="1"/>
            <a:r>
              <a:rPr lang="en-US" dirty="0"/>
              <a:t>Increases the precision of calculating the probability of selection and avoids assumptions about the population distribution</a:t>
            </a:r>
          </a:p>
        </p:txBody>
      </p:sp>
    </p:spTree>
    <p:extLst>
      <p:ext uri="{BB962C8B-B14F-4D97-AF65-F5344CB8AC3E}">
        <p14:creationId xmlns:p14="http://schemas.microsoft.com/office/powerpoint/2010/main" val="7554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4" name="TextBox 3"/>
          <p:cNvSpPr txBox="1"/>
          <p:nvPr/>
        </p:nvSpPr>
        <p:spPr>
          <a:xfrm>
            <a:off x="204271" y="895877"/>
            <a:ext cx="5725444" cy="4801314"/>
          </a:xfrm>
          <a:prstGeom prst="rect">
            <a:avLst/>
          </a:prstGeom>
          <a:noFill/>
        </p:spPr>
        <p:txBody>
          <a:bodyPr wrap="square" rtlCol="0">
            <a:spAutoFit/>
          </a:bodyPr>
          <a:lstStyle/>
          <a:p>
            <a:pPr marL="285750" indent="-285750">
              <a:buFont typeface="Arial" charset="0"/>
              <a:buChar char="•"/>
            </a:pPr>
            <a:r>
              <a:rPr lang="en-US" dirty="0"/>
              <a:t>High-resolution aerial images from two states in Nigeria and one state in Guatemala</a:t>
            </a:r>
          </a:p>
          <a:p>
            <a:pPr marL="742950" lvl="1" indent="-285750">
              <a:buFont typeface="Arial" charset="0"/>
              <a:buChar char="•"/>
            </a:pPr>
            <a:r>
              <a:rPr lang="en-US" dirty="0"/>
              <a:t>720 x 720 </a:t>
            </a:r>
            <a:r>
              <a:rPr lang="en-US" dirty="0" err="1"/>
              <a:t>px</a:t>
            </a:r>
            <a:endParaRPr lang="en-US" dirty="0"/>
          </a:p>
          <a:p>
            <a:pPr marL="742950" lvl="1" indent="-285750">
              <a:buFont typeface="Arial" charset="0"/>
              <a:buChar char="•"/>
            </a:pPr>
            <a:r>
              <a:rPr lang="en-US" dirty="0"/>
              <a:t>Google, Bing, ESRI</a:t>
            </a:r>
          </a:p>
          <a:p>
            <a:pPr marL="742950" lvl="1" indent="-285750">
              <a:buFont typeface="Arial" charset="0"/>
              <a:buChar char="•"/>
            </a:pPr>
            <a:endParaRPr lang="en-US" dirty="0"/>
          </a:p>
          <a:p>
            <a:pPr marL="285750" indent="-285750">
              <a:buFont typeface="Arial" charset="0"/>
              <a:buChar char="•"/>
            </a:pPr>
            <a:r>
              <a:rPr lang="en-US" dirty="0"/>
              <a:t>Two datasets</a:t>
            </a:r>
          </a:p>
          <a:p>
            <a:pPr marL="742950" lvl="1" indent="-285750">
              <a:buFont typeface="Arial" charset="0"/>
              <a:buChar char="•"/>
            </a:pPr>
            <a:r>
              <a:rPr lang="en-US" dirty="0"/>
              <a:t>Nigeria</a:t>
            </a:r>
          </a:p>
          <a:p>
            <a:pPr marL="1200150" lvl="2" indent="-285750">
              <a:buFont typeface="Arial" charset="0"/>
              <a:buChar char="•"/>
            </a:pPr>
            <a:r>
              <a:rPr lang="en-US" dirty="0"/>
              <a:t>~5.3k images</a:t>
            </a:r>
          </a:p>
          <a:p>
            <a:pPr marL="1657350" lvl="3" indent="-285750">
              <a:buFont typeface="Arial" charset="0"/>
              <a:buChar char="•"/>
            </a:pPr>
            <a:r>
              <a:rPr lang="en-US" dirty="0"/>
              <a:t>63% non-residential</a:t>
            </a:r>
          </a:p>
          <a:p>
            <a:pPr marL="1657350" lvl="3" indent="-285750">
              <a:buFont typeface="Arial" charset="0"/>
              <a:buChar char="•"/>
            </a:pPr>
            <a:r>
              <a:rPr lang="en-US" dirty="0"/>
              <a:t>37% residential</a:t>
            </a:r>
          </a:p>
          <a:p>
            <a:pPr marL="742950" lvl="1" indent="-285750">
              <a:buFont typeface="Arial" charset="0"/>
              <a:buChar char="•"/>
            </a:pPr>
            <a:r>
              <a:rPr lang="en-US" dirty="0"/>
              <a:t>Guatemala</a:t>
            </a:r>
          </a:p>
          <a:p>
            <a:pPr marL="1200150" lvl="2" indent="-285750">
              <a:buFont typeface="Arial" charset="0"/>
              <a:buChar char="•"/>
            </a:pPr>
            <a:r>
              <a:rPr lang="en-US" dirty="0"/>
              <a:t>~1.5k images</a:t>
            </a:r>
          </a:p>
          <a:p>
            <a:pPr marL="1657350" lvl="3" indent="-285750">
              <a:buFont typeface="Arial" charset="0"/>
              <a:buChar char="•"/>
            </a:pPr>
            <a:r>
              <a:rPr lang="en-US" dirty="0"/>
              <a:t>67% non-residential</a:t>
            </a:r>
          </a:p>
          <a:p>
            <a:pPr marL="1657350" lvl="3" indent="-285750">
              <a:buFont typeface="Arial" charset="0"/>
              <a:buChar char="•"/>
            </a:pPr>
            <a:r>
              <a:rPr lang="en-US" dirty="0"/>
              <a:t>33% residential</a:t>
            </a:r>
          </a:p>
          <a:p>
            <a:pPr marL="285750" indent="-285750">
              <a:buFont typeface="Arial" charset="0"/>
              <a:buChar char="•"/>
            </a:pPr>
            <a:endParaRPr lang="en-US" dirty="0"/>
          </a:p>
          <a:p>
            <a:pPr marL="285750" indent="-285750">
              <a:buFont typeface="Arial" charset="0"/>
              <a:buChar char="•"/>
            </a:pPr>
            <a:r>
              <a:rPr lang="en-US" dirty="0"/>
              <a:t>Data split into Training (85%) and Validation (15%), stratified to preserve class balance</a:t>
            </a:r>
          </a:p>
        </p:txBody>
      </p:sp>
      <p:pic>
        <p:nvPicPr>
          <p:cNvPr id="5" name="Picture 4"/>
          <p:cNvPicPr>
            <a:picLocks noChangeAspect="1"/>
          </p:cNvPicPr>
          <p:nvPr/>
        </p:nvPicPr>
        <p:blipFill>
          <a:blip r:embed="rId3"/>
          <a:stretch>
            <a:fillRect/>
          </a:stretch>
        </p:blipFill>
        <p:spPr>
          <a:xfrm>
            <a:off x="6078326" y="999859"/>
            <a:ext cx="2383315" cy="238331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6096000" y="3806559"/>
            <a:ext cx="2365641" cy="2365641"/>
          </a:xfrm>
          <a:prstGeom prst="rect">
            <a:avLst/>
          </a:prstGeom>
          <a:ln>
            <a:solidFill>
              <a:schemeClr val="tx1"/>
            </a:solidFill>
          </a:ln>
        </p:spPr>
      </p:pic>
      <p:sp>
        <p:nvSpPr>
          <p:cNvPr id="7" name="TextBox 6"/>
          <p:cNvSpPr txBox="1"/>
          <p:nvPr/>
        </p:nvSpPr>
        <p:spPr>
          <a:xfrm>
            <a:off x="6605643" y="3364468"/>
            <a:ext cx="1346354" cy="369332"/>
          </a:xfrm>
          <a:prstGeom prst="rect">
            <a:avLst/>
          </a:prstGeom>
          <a:noFill/>
        </p:spPr>
        <p:txBody>
          <a:bodyPr wrap="square" rtlCol="0">
            <a:spAutoFit/>
          </a:bodyPr>
          <a:lstStyle/>
          <a:p>
            <a:r>
              <a:rPr lang="en-US" i="1" dirty="0"/>
              <a:t>Residential</a:t>
            </a:r>
          </a:p>
        </p:txBody>
      </p:sp>
      <p:sp>
        <p:nvSpPr>
          <p:cNvPr id="8" name="TextBox 7"/>
          <p:cNvSpPr txBox="1"/>
          <p:nvPr/>
        </p:nvSpPr>
        <p:spPr>
          <a:xfrm>
            <a:off x="6390356" y="6183868"/>
            <a:ext cx="1905000" cy="369332"/>
          </a:xfrm>
          <a:prstGeom prst="rect">
            <a:avLst/>
          </a:prstGeom>
          <a:noFill/>
        </p:spPr>
        <p:txBody>
          <a:bodyPr wrap="square" rtlCol="0">
            <a:spAutoFit/>
          </a:bodyPr>
          <a:lstStyle/>
          <a:p>
            <a:r>
              <a:rPr lang="en-US" i="1" dirty="0"/>
              <a:t>Non-Residential</a:t>
            </a:r>
          </a:p>
        </p:txBody>
      </p:sp>
    </p:spTree>
    <p:extLst>
      <p:ext uri="{BB962C8B-B14F-4D97-AF65-F5344CB8AC3E}">
        <p14:creationId xmlns:p14="http://schemas.microsoft.com/office/powerpoint/2010/main" val="15749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5" name="Content Placeholder 2"/>
          <p:cNvSpPr>
            <a:spLocks noGrp="1"/>
          </p:cNvSpPr>
          <p:nvPr>
            <p:ph sz="half" idx="1"/>
          </p:nvPr>
        </p:nvSpPr>
        <p:spPr>
          <a:xfrm>
            <a:off x="457200" y="838200"/>
            <a:ext cx="7848600" cy="4983163"/>
          </a:xfrm>
        </p:spPr>
        <p:txBody>
          <a:bodyPr/>
          <a:lstStyle/>
          <a:p>
            <a:r>
              <a:rPr lang="en-US" b="1" dirty="0"/>
              <a:t>Object Recognition</a:t>
            </a:r>
          </a:p>
          <a:p>
            <a:pPr lvl="1"/>
            <a:r>
              <a:rPr lang="en-US" dirty="0"/>
              <a:t>Determining what an image is</a:t>
            </a:r>
          </a:p>
          <a:p>
            <a:pPr lvl="1"/>
            <a:r>
              <a:rPr lang="en-US" dirty="0"/>
              <a:t>E.g. “Is this a cat?” </a:t>
            </a:r>
          </a:p>
          <a:p>
            <a:endParaRPr lang="en-US" dirty="0"/>
          </a:p>
          <a:p>
            <a:endParaRPr lang="en-US" dirty="0"/>
          </a:p>
          <a:p>
            <a:endParaRPr lang="en-US" dirty="0"/>
          </a:p>
          <a:p>
            <a:r>
              <a:rPr lang="en-US" b="1" dirty="0"/>
              <a:t>Object Detection</a:t>
            </a:r>
            <a:r>
              <a:rPr lang="en-US" dirty="0"/>
              <a:t> </a:t>
            </a:r>
          </a:p>
          <a:p>
            <a:pPr lvl="1"/>
            <a:r>
              <a:rPr lang="en-US" dirty="0"/>
              <a:t>Determining the number and location of objects in an image</a:t>
            </a:r>
          </a:p>
          <a:p>
            <a:pPr lvl="1"/>
            <a:r>
              <a:rPr lang="en-US" dirty="0"/>
              <a:t>E.g. “How many cats are in this image?  Where are the cats?”</a:t>
            </a:r>
          </a:p>
          <a:p>
            <a:pPr lvl="1"/>
            <a:endParaRPr lang="en-US" dirty="0"/>
          </a:p>
          <a:p>
            <a:endParaRPr lang="en-US" dirty="0"/>
          </a:p>
          <a:p>
            <a:endParaRPr lang="en-US" dirty="0"/>
          </a:p>
          <a:p>
            <a:endParaRPr lang="en-US" dirty="0"/>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7700" y="990600"/>
            <a:ext cx="2899307" cy="1922367"/>
          </a:xfrm>
          <a:prstGeom prst="rect">
            <a:avLst/>
          </a:prstGeom>
          <a:ln w="19050">
            <a:solidFill>
              <a:schemeClr val="tx1"/>
            </a:solidFill>
          </a:ln>
        </p:spPr>
      </p:pic>
      <p:grpSp>
        <p:nvGrpSpPr>
          <p:cNvPr id="4" name="Group 3">
            <a:extLst>
              <a:ext uri="{FF2B5EF4-FFF2-40B4-BE49-F238E27FC236}">
                <a16:creationId xmlns:a16="http://schemas.microsoft.com/office/drawing/2014/main" id="{8041E3D5-D1C4-7A48-A450-B28BFBD804C8}"/>
              </a:ext>
            </a:extLst>
          </p:cNvPr>
          <p:cNvGrpSpPr/>
          <p:nvPr/>
        </p:nvGrpSpPr>
        <p:grpSpPr>
          <a:xfrm>
            <a:off x="2057400" y="4267200"/>
            <a:ext cx="4800600" cy="2209800"/>
            <a:chOff x="2057400" y="4267200"/>
            <a:chExt cx="4800600" cy="2209800"/>
          </a:xfrm>
        </p:grpSpPr>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7400" y="4267200"/>
              <a:ext cx="4800600" cy="2209800"/>
            </a:xfrm>
            <a:prstGeom prst="rect">
              <a:avLst/>
            </a:prstGeom>
            <a:ln w="19050">
              <a:solidFill>
                <a:schemeClr val="tx1"/>
              </a:solidFill>
            </a:ln>
          </p:spPr>
        </p:pic>
        <p:sp>
          <p:nvSpPr>
            <p:cNvPr id="8" name="Rectangle 7"/>
            <p:cNvSpPr/>
            <p:nvPr/>
          </p:nvSpPr>
          <p:spPr bwMode="auto">
            <a:xfrm>
              <a:off x="2193266" y="5113107"/>
              <a:ext cx="2083279" cy="1250830"/>
            </a:xfrm>
            <a:prstGeom prst="rect">
              <a:avLst/>
            </a:prstGeom>
            <a:noFill/>
            <a:ln w="19050">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9" name="Rectangle 8"/>
            <p:cNvSpPr/>
            <p:nvPr/>
          </p:nvSpPr>
          <p:spPr bwMode="auto">
            <a:xfrm>
              <a:off x="4189202" y="4362609"/>
              <a:ext cx="2639683" cy="1730315"/>
            </a:xfrm>
            <a:prstGeom prst="rect">
              <a:avLst/>
            </a:prstGeom>
            <a:noFill/>
            <a:ln w="19050">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a typeface="ヒラギノ角ゴ Pro W3" pitchFamily="1" charset="-128"/>
              </a:endParaRPr>
            </a:p>
          </p:txBody>
        </p:sp>
      </p:grpSp>
    </p:spTree>
    <p:extLst>
      <p:ext uri="{BB962C8B-B14F-4D97-AF65-F5344CB8AC3E}">
        <p14:creationId xmlns:p14="http://schemas.microsoft.com/office/powerpoint/2010/main" val="4914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a:t>
            </a:r>
            <a:r>
              <a:rPr lang="mr-IN" dirty="0"/>
              <a:t>–</a:t>
            </a:r>
            <a:r>
              <a:rPr lang="en-US" dirty="0"/>
              <a:t> Image Recognition</a:t>
            </a:r>
          </a:p>
        </p:txBody>
      </p:sp>
      <p:sp>
        <p:nvSpPr>
          <p:cNvPr id="5" name="Content Placeholder 2"/>
          <p:cNvSpPr>
            <a:spLocks noGrp="1"/>
          </p:cNvSpPr>
          <p:nvPr>
            <p:ph sz="half" idx="1"/>
          </p:nvPr>
        </p:nvSpPr>
        <p:spPr>
          <a:xfrm>
            <a:off x="457200" y="838200"/>
            <a:ext cx="7848600" cy="4983163"/>
          </a:xfrm>
        </p:spPr>
        <p:txBody>
          <a:bodyPr/>
          <a:lstStyle/>
          <a:p>
            <a:r>
              <a:rPr lang="en-US" dirty="0"/>
              <a:t>Modern image-based machine learning relies heavily on the use of </a:t>
            </a:r>
            <a:r>
              <a:rPr lang="en-US" b="1" dirty="0"/>
              <a:t>neural networks</a:t>
            </a:r>
          </a:p>
          <a:p>
            <a:r>
              <a:rPr lang="en-US" dirty="0"/>
              <a:t>There are three major neural network layers that all models we assessed used:</a:t>
            </a:r>
          </a:p>
          <a:p>
            <a:endParaRPr lang="en-US" dirty="0"/>
          </a:p>
          <a:p>
            <a:pPr lvl="1"/>
            <a:r>
              <a:rPr lang="en-US" b="1" dirty="0"/>
              <a:t>Convolution</a:t>
            </a:r>
            <a:r>
              <a:rPr lang="en-US" dirty="0"/>
              <a:t>: A map of how well a feature(s) occur in an image</a:t>
            </a:r>
          </a:p>
          <a:p>
            <a:pPr lvl="1"/>
            <a:endParaRPr lang="en-US" sz="1000" dirty="0"/>
          </a:p>
          <a:p>
            <a:pPr lvl="1"/>
            <a:r>
              <a:rPr lang="en-US" b="1" dirty="0"/>
              <a:t>Pooling</a:t>
            </a:r>
            <a:r>
              <a:rPr lang="en-US" dirty="0"/>
              <a:t>: Shrinking the amount of information we are processing</a:t>
            </a:r>
          </a:p>
          <a:p>
            <a:pPr lvl="1"/>
            <a:endParaRPr lang="en-US" sz="1000" dirty="0"/>
          </a:p>
          <a:p>
            <a:pPr lvl="1"/>
            <a:r>
              <a:rPr lang="en-US" b="1" dirty="0"/>
              <a:t>Activation</a:t>
            </a:r>
            <a:r>
              <a:rPr lang="en-US" dirty="0"/>
              <a:t>: A function converting values to a given range</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CF11CFA5-8B04-C44D-AF1F-178A636D0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4495307"/>
            <a:ext cx="7137400" cy="1551609"/>
          </a:xfrm>
          <a:prstGeom prst="rect">
            <a:avLst/>
          </a:prstGeom>
        </p:spPr>
      </p:pic>
    </p:spTree>
    <p:extLst>
      <p:ext uri="{BB962C8B-B14F-4D97-AF65-F5344CB8AC3E}">
        <p14:creationId xmlns:p14="http://schemas.microsoft.com/office/powerpoint/2010/main" val="106516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a:t>
            </a:r>
            <a:r>
              <a:rPr lang="mr-IN" dirty="0"/>
              <a:t>–</a:t>
            </a:r>
            <a:r>
              <a:rPr lang="en-US" dirty="0"/>
              <a:t> Transfer Learning</a:t>
            </a:r>
          </a:p>
        </p:txBody>
      </p:sp>
      <p:sp>
        <p:nvSpPr>
          <p:cNvPr id="5" name="Content Placeholder 2"/>
          <p:cNvSpPr>
            <a:spLocks noGrp="1"/>
          </p:cNvSpPr>
          <p:nvPr>
            <p:ph sz="half" idx="1"/>
          </p:nvPr>
        </p:nvSpPr>
        <p:spPr>
          <a:xfrm>
            <a:off x="457200" y="838200"/>
            <a:ext cx="7848600" cy="4983163"/>
          </a:xfrm>
        </p:spPr>
        <p:txBody>
          <a:bodyPr/>
          <a:lstStyle/>
          <a:p>
            <a:r>
              <a:rPr lang="en-US" b="1" dirty="0"/>
              <a:t>Transfer Learning</a:t>
            </a:r>
            <a:r>
              <a:rPr lang="en-US" dirty="0"/>
              <a:t>: Leveraging the power of a pre-trained model to solve a new problem</a:t>
            </a:r>
          </a:p>
          <a:p>
            <a:pPr lvl="1"/>
            <a:r>
              <a:rPr lang="en-US" dirty="0"/>
              <a:t>Models trained on large data sets in one domain sometimes find good local minima that transfer well to a new problem domain.</a:t>
            </a:r>
          </a:p>
          <a:p>
            <a:pPr lvl="1"/>
            <a:r>
              <a:rPr lang="en-US" dirty="0"/>
              <a:t>Benefits:</a:t>
            </a:r>
          </a:p>
          <a:p>
            <a:pPr lvl="2"/>
            <a:r>
              <a:rPr lang="en-US" dirty="0"/>
              <a:t>Reduced training time</a:t>
            </a:r>
          </a:p>
          <a:p>
            <a:pPr lvl="2"/>
            <a:r>
              <a:rPr lang="en-US" dirty="0"/>
              <a:t>Often, good accuracy</a:t>
            </a:r>
          </a:p>
          <a:p>
            <a:pPr lvl="2"/>
            <a:r>
              <a:rPr lang="en-US" dirty="0"/>
              <a:t>Minimal additional coding</a:t>
            </a:r>
          </a:p>
          <a:p>
            <a:endParaRPr lang="en-US" dirty="0"/>
          </a:p>
          <a:p>
            <a:r>
              <a:rPr lang="en-US" dirty="0"/>
              <a:t>Examples:</a:t>
            </a:r>
          </a:p>
          <a:p>
            <a:pPr lvl="1"/>
            <a:r>
              <a:rPr lang="en-US" dirty="0"/>
              <a:t>VGG16 </a:t>
            </a:r>
          </a:p>
          <a:p>
            <a:pPr lvl="1"/>
            <a:r>
              <a:rPr lang="en-US" dirty="0" err="1"/>
              <a:t>Xception</a:t>
            </a:r>
            <a:endParaRPr lang="en-US" dirty="0"/>
          </a:p>
          <a:p>
            <a:pPr lvl="1"/>
            <a:r>
              <a:rPr lang="en-US" dirty="0"/>
              <a:t>Inception</a:t>
            </a:r>
          </a:p>
          <a:p>
            <a:pPr lvl="1"/>
            <a:r>
              <a:rPr lang="en-US" dirty="0"/>
              <a:t>ResNet50</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6E88BC4-4151-B442-B483-5672894181B9}"/>
              </a:ext>
            </a:extLst>
          </p:cNvPr>
          <p:cNvPicPr>
            <a:picLocks noChangeAspect="1"/>
          </p:cNvPicPr>
          <p:nvPr/>
        </p:nvPicPr>
        <p:blipFill>
          <a:blip r:embed="rId3"/>
          <a:stretch>
            <a:fillRect/>
          </a:stretch>
        </p:blipFill>
        <p:spPr>
          <a:xfrm>
            <a:off x="3429000" y="3627319"/>
            <a:ext cx="4152348" cy="2438400"/>
          </a:xfrm>
          <a:prstGeom prst="rect">
            <a:avLst/>
          </a:prstGeom>
        </p:spPr>
      </p:pic>
    </p:spTree>
    <p:extLst>
      <p:ext uri="{BB962C8B-B14F-4D97-AF65-F5344CB8AC3E}">
        <p14:creationId xmlns:p14="http://schemas.microsoft.com/office/powerpoint/2010/main" val="12687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1_RTI Corporate">
  <a:themeElements>
    <a:clrScheme name="RTI Theme Colors">
      <a:dk1>
        <a:srgbClr val="000000"/>
      </a:dk1>
      <a:lt1>
        <a:srgbClr val="FFFFFF"/>
      </a:lt1>
      <a:dk2>
        <a:srgbClr val="000000"/>
      </a:dk2>
      <a:lt2>
        <a:srgbClr val="808080"/>
      </a:lt2>
      <a:accent1>
        <a:srgbClr val="085295"/>
      </a:accent1>
      <a:accent2>
        <a:srgbClr val="D06F1A"/>
      </a:accent2>
      <a:accent3>
        <a:srgbClr val="B1953A"/>
      </a:accent3>
      <a:accent4>
        <a:srgbClr val="FFC525"/>
      </a:accent4>
      <a:accent5>
        <a:srgbClr val="5D9732"/>
      </a:accent5>
      <a:accent6>
        <a:srgbClr val="4F2683"/>
      </a:accent6>
      <a:hlink>
        <a:srgbClr val="0045C7"/>
      </a:hlink>
      <a:folHlink>
        <a:srgbClr val="5D6EC9"/>
      </a:folHlink>
    </a:clrScheme>
    <a:fontScheme name="Custom Design">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5 RTI Template_eaj.potx" id="{F36C9CB5-03DD-49DE-A2E1-ECD0688EE6F0}" vid="{2E05CADE-BD4F-44D0-94ED-F5F5804852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2015_RTI_Standard_Template</Template>
  <TotalTime>10762</TotalTime>
  <Words>1176</Words>
  <Application>Microsoft Macintosh PowerPoint</Application>
  <PresentationFormat>On-screen Show (4:3)</PresentationFormat>
  <Paragraphs>192</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Narrow</vt:lpstr>
      <vt:lpstr>Cambria Math</vt:lpstr>
      <vt:lpstr>Wingdings</vt:lpstr>
      <vt:lpstr>1_RTI Corporate</vt:lpstr>
      <vt:lpstr>Residential Scene Classification for Geo-Sampling in Low and Middle Income Countries (LMICs)</vt:lpstr>
      <vt:lpstr>Sampling in Low and Middle Income Countries</vt:lpstr>
      <vt:lpstr>What is Geo-sampling?</vt:lpstr>
      <vt:lpstr>Can we improve SGU selection?</vt:lpstr>
      <vt:lpstr>Benefits of Approach </vt:lpstr>
      <vt:lpstr>Data</vt:lpstr>
      <vt:lpstr>Methodology</vt:lpstr>
      <vt:lpstr>Methodology – Image Recognition</vt:lpstr>
      <vt:lpstr>Methodology – Transfer Learning</vt:lpstr>
      <vt:lpstr>Benchmarks</vt:lpstr>
      <vt:lpstr>Findings</vt:lpstr>
      <vt:lpstr>Learning Curves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for Geosampling</dc:title>
  <dc:creator>Chew, Rob</dc:creator>
  <cp:lastModifiedBy>Chew, Rob</cp:lastModifiedBy>
  <cp:revision>174</cp:revision>
  <cp:lastPrinted>2017-08-14T17:07:49Z</cp:lastPrinted>
  <dcterms:created xsi:type="dcterms:W3CDTF">2017-07-05T13:05:22Z</dcterms:created>
  <dcterms:modified xsi:type="dcterms:W3CDTF">2018-12-05T15:27:10Z</dcterms:modified>
</cp:coreProperties>
</file>