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1"/>
  </p:notesMasterIdLst>
  <p:sldIdLst>
    <p:sldId id="257" r:id="rId6"/>
    <p:sldId id="272" r:id="rId7"/>
    <p:sldId id="273" r:id="rId8"/>
    <p:sldId id="258" r:id="rId9"/>
    <p:sldId id="262" r:id="rId10"/>
    <p:sldId id="263" r:id="rId11"/>
    <p:sldId id="264" r:id="rId12"/>
    <p:sldId id="265" r:id="rId13"/>
    <p:sldId id="266" r:id="rId14"/>
    <p:sldId id="267" r:id="rId15"/>
    <p:sldId id="268" r:id="rId16"/>
    <p:sldId id="269" r:id="rId17"/>
    <p:sldId id="270" r:id="rId18"/>
    <p:sldId id="271" r:id="rId19"/>
    <p:sldId id="274" r:id="rId2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24" userDrawn="1">
          <p15:clr>
            <a:srgbClr val="A4A3A4"/>
          </p15:clr>
        </p15:guide>
        <p15:guide id="2" pos="1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88" autoAdjust="0"/>
    <p:restoredTop sz="68125" autoAdjust="0"/>
  </p:normalViewPr>
  <p:slideViewPr>
    <p:cSldViewPr>
      <p:cViewPr varScale="1">
        <p:scale>
          <a:sx n="78" d="100"/>
          <a:sy n="78" d="100"/>
        </p:scale>
        <p:origin x="1866" y="84"/>
      </p:cViewPr>
      <p:guideLst>
        <p:guide orient="horz" pos="4224"/>
        <p:guide pos="19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40F903A-873C-4C92-95D1-C34E117DE35A}" type="datetimeFigureOut">
              <a:rPr lang="en-US" smtClean="0"/>
              <a:t>10/19/2018</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03B9073-4934-4A18-B03D-7FA2DABDE591}" type="slidenum">
              <a:rPr lang="en-US" smtClean="0"/>
              <a:t>‹#›</a:t>
            </a:fld>
            <a:endParaRPr lang="en-US"/>
          </a:p>
        </p:txBody>
      </p:sp>
    </p:spTree>
    <p:extLst>
      <p:ext uri="{BB962C8B-B14F-4D97-AF65-F5344CB8AC3E}">
        <p14:creationId xmlns:p14="http://schemas.microsoft.com/office/powerpoint/2010/main" val="2573143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Good morning, I</a:t>
            </a:r>
            <a:r>
              <a:rPr lang="en-US" baseline="0" dirty="0" smtClean="0"/>
              <a:t> am Aleia Clark Fobia from the Center for Behavioral Science Methods at the United States Census Bureau. The title of my talk today is attitudes towards data linkage, privacy, ethics and the potential for harm.</a:t>
            </a:r>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1</a:t>
            </a:fld>
            <a:endParaRPr lang="en-US"/>
          </a:p>
        </p:txBody>
      </p:sp>
    </p:spTree>
    <p:extLst>
      <p:ext uri="{BB962C8B-B14F-4D97-AF65-F5344CB8AC3E}">
        <p14:creationId xmlns:p14="http://schemas.microsoft.com/office/powerpoint/2010/main" val="37415425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Another theme from</a:t>
            </a:r>
            <a:r>
              <a:rPr lang="en-US" baseline="0" dirty="0" smtClean="0"/>
              <a:t> our analysis was a feeling of resignation. There is a sense of resignation to the idea that sharing is happening. Again in this quote we see both the loss of control and a reluctant resignation to the idea. This participant said </a:t>
            </a:r>
            <a:r>
              <a:rPr lang="en-US" dirty="0" smtClean="0"/>
              <a:t>“Down-the-line, it’s going to get passed through the different agencies. It’s just going to get so many Privacy Policies like going to the hospital or even signing up for healthcare – that was a big deal a couple of years ago. That’s probably where they got my phone number from. So – I’m pretty sure. So it’s all inter-connected where there’s nothing we can do to stop it, so we might as well just get used to it.” While this quote is specifically</a:t>
            </a:r>
            <a:r>
              <a:rPr lang="en-US" baseline="0" dirty="0" smtClean="0"/>
              <a:t> about data sharing it echoes what we heard earlier about low expectations of privacy generally</a:t>
            </a:r>
            <a:endParaRPr lang="en-US" dirty="0" smtClean="0"/>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So a quick recap: Participants think</a:t>
            </a:r>
            <a:r>
              <a:rPr lang="en-US" baseline="0" dirty="0" smtClean="0"/>
              <a:t> the US government has a central database of personal information, they believe that widespread sharing is already happening, they have low expectations of privacy, and are resigned to not having control over their information. With that cheery perspective, let’s move on to concepts of harm that respondents talk about when they are thinking about their data.</a:t>
            </a:r>
            <a:endParaRPr lang="en-US" dirty="0" smtClean="0"/>
          </a:p>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10</a:t>
            </a:fld>
            <a:endParaRPr lang="en-US"/>
          </a:p>
        </p:txBody>
      </p:sp>
    </p:spTree>
    <p:extLst>
      <p:ext uri="{BB962C8B-B14F-4D97-AF65-F5344CB8AC3E}">
        <p14:creationId xmlns:p14="http://schemas.microsoft.com/office/powerpoint/2010/main" val="23569920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Participants</a:t>
            </a:r>
            <a:r>
              <a:rPr lang="en-US" baseline="0" dirty="0" smtClean="0"/>
              <a:t> seem to make a distinction between individual harm and community harm. I’m going to start with what perceptions of individual harm and then I will talk about community harm. First and foremost with the concept of individual harm are financial concerns. Usually the first thing people think about when they are asked about their concerns about their data is a fear that their identity will be stolen and they will somehow lose money. Someone will spend their money, or they will take out a mortgage in their name, ruin their credit. That sort of thing. The next theme in this concept is safety concerns. These are often mentioned in the context of people’s children. As this participant said, she worries about the safety of her daughter.</a:t>
            </a:r>
          </a:p>
          <a:p>
            <a:endParaRPr lang="en-US" baseline="0" dirty="0" smtClean="0"/>
          </a:p>
          <a:p>
            <a:r>
              <a:rPr lang="en-US" baseline="0" dirty="0" smtClean="0"/>
              <a:t>Violations of privacy are another theme of individual harm and we’ve seen this come up already a few times today. </a:t>
            </a:r>
          </a:p>
          <a:p>
            <a:endParaRPr lang="en-US" baseline="0" dirty="0" smtClean="0"/>
          </a:p>
          <a:p>
            <a:r>
              <a:rPr lang="en-US" baseline="0" dirty="0" smtClean="0"/>
              <a:t>Other examples of individual harm that participants mention include stalkers, bill collectors, and marketers.</a:t>
            </a:r>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11</a:t>
            </a:fld>
            <a:endParaRPr lang="en-US"/>
          </a:p>
        </p:txBody>
      </p:sp>
    </p:spTree>
    <p:extLst>
      <p:ext uri="{BB962C8B-B14F-4D97-AF65-F5344CB8AC3E}">
        <p14:creationId xmlns:p14="http://schemas.microsoft.com/office/powerpoint/2010/main" val="23325032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With</a:t>
            </a:r>
            <a:r>
              <a:rPr lang="en-US" baseline="0" dirty="0" smtClean="0"/>
              <a:t> community harm participants are talking about issues that are more group-based in their aim and consequences. So the distinction here is harm to me personally or harm to me or others because of some shared characteristic. One example is harmful decisions that are based on data. When asked what type of concerns she had about her data this respondent said, “</a:t>
            </a:r>
            <a:r>
              <a:rPr lang="en-US" dirty="0" smtClean="0"/>
              <a:t>Someone gathering data to make decisions out of my control. Raising property taxes based on a percentage of people of color living in this community which would have a negative effect on my children and myself as well.”</a:t>
            </a:r>
          </a:p>
          <a:p>
            <a:endParaRPr lang="en-US" dirty="0" smtClean="0"/>
          </a:p>
          <a:p>
            <a:r>
              <a:rPr lang="en-US" dirty="0" smtClean="0"/>
              <a:t>Use</a:t>
            </a:r>
            <a:r>
              <a:rPr lang="en-US" baseline="0" dirty="0" smtClean="0"/>
              <a:t> of data for targeting is another type of community harm that participants mention. As one participant said, “</a:t>
            </a:r>
            <a:r>
              <a:rPr lang="en-US" dirty="0" smtClean="0"/>
              <a:t>If someone is seeking to target people with disabled children or anything of that sort, or even elderly. Things like that. If I were elderly and poor, I might be concerned. I would feel like maybe I could be a target if the data was breached.”</a:t>
            </a:r>
          </a:p>
          <a:p>
            <a:endParaRPr lang="en-US" dirty="0" smtClean="0"/>
          </a:p>
          <a:p>
            <a:r>
              <a:rPr lang="en-US" dirty="0" smtClean="0"/>
              <a:t>This second quote comes from an individual</a:t>
            </a:r>
            <a:r>
              <a:rPr lang="en-US" baseline="0" dirty="0" smtClean="0"/>
              <a:t> who pointed out that he was not concerned, himself, but thought that other might be: </a:t>
            </a:r>
            <a:r>
              <a:rPr lang="en-US" dirty="0" smtClean="0"/>
              <a:t>“But if you are, for instance, if you're Latino, even if you're here with papers and all that, just the fact that somebody could get the [data], there could be adverse consequences to you in terms of harassment.” </a:t>
            </a:r>
          </a:p>
          <a:p>
            <a:endParaRPr lang="en-US" dirty="0" smtClean="0"/>
          </a:p>
          <a:p>
            <a:r>
              <a:rPr lang="en-US" dirty="0" smtClean="0"/>
              <a:t>The idea of medical information being used for discrimination against</a:t>
            </a:r>
            <a:r>
              <a:rPr lang="en-US" baseline="0" dirty="0" smtClean="0"/>
              <a:t> individuals or communities was another theme.</a:t>
            </a:r>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12</a:t>
            </a:fld>
            <a:endParaRPr lang="en-US"/>
          </a:p>
        </p:txBody>
      </p:sp>
    </p:spTree>
    <p:extLst>
      <p:ext uri="{BB962C8B-B14F-4D97-AF65-F5344CB8AC3E}">
        <p14:creationId xmlns:p14="http://schemas.microsoft.com/office/powerpoint/2010/main" val="33983530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last</a:t>
            </a:r>
            <a:r>
              <a:rPr lang="en-US" baseline="0" dirty="0" smtClean="0"/>
              <a:t> two themes around community harm are related to each other. When asked about their concerns participants mention fears whether for themselves or for others about how data sharing between agencies could end up with people facing consequences from enforcement agencies. Often they are talking about Immigration and Customs enforcement. </a:t>
            </a:r>
          </a:p>
          <a:p>
            <a:endParaRPr lang="en-US" baseline="0" dirty="0" smtClean="0"/>
          </a:p>
          <a:p>
            <a:r>
              <a:rPr lang="en-US" baseline="0" dirty="0" smtClean="0"/>
              <a:t>And some respondents, as we see in the quote here, connect that fear with some groups being missing from administrative records and surveys. As this one respondent said, “Then you have the immigrants, the illegal immigrants and I think they are not going </a:t>
            </a:r>
            <a:r>
              <a:rPr lang="en-US" dirty="0" smtClean="0"/>
              <a:t>to want to fill everything on here. Because they do not want to get deported or have someone else deported in their family.” So the fears around data</a:t>
            </a:r>
            <a:r>
              <a:rPr lang="en-US" baseline="0" dirty="0" smtClean="0"/>
              <a:t> sharing between government agencies could lead to or interact with issues of </a:t>
            </a:r>
            <a:r>
              <a:rPr lang="en-US" baseline="0" dirty="0" err="1" smtClean="0"/>
              <a:t>missingness</a:t>
            </a:r>
            <a:r>
              <a:rPr lang="en-US" baseline="0" dirty="0" smtClean="0"/>
              <a:t> from surveys and administrative records.</a:t>
            </a:r>
          </a:p>
          <a:p>
            <a:endParaRPr lang="en-US" baseline="0" dirty="0" smtClean="0"/>
          </a:p>
          <a:p>
            <a:r>
              <a:rPr lang="en-US" baseline="0" dirty="0" smtClean="0"/>
              <a:t>These concepts of individual and community harm are not mutually exclusive. There are individuals who are harmed when communities are harmed and vice versa. The distinction is a matter of emphasis that we see when participants talk about the harms that they think about when asked about concerns about data and data sharing.</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603B9073-4934-4A18-B03D-7FA2DABDE591}" type="slidenum">
              <a:rPr lang="en-US" smtClean="0"/>
              <a:t>13</a:t>
            </a:fld>
            <a:endParaRPr lang="en-US"/>
          </a:p>
        </p:txBody>
      </p:sp>
    </p:spTree>
    <p:extLst>
      <p:ext uri="{BB962C8B-B14F-4D97-AF65-F5344CB8AC3E}">
        <p14:creationId xmlns:p14="http://schemas.microsoft.com/office/powerpoint/2010/main" val="36759801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I will end with some issues that should</a:t>
            </a:r>
            <a:r>
              <a:rPr lang="en-US" baseline="0" dirty="0" smtClean="0"/>
              <a:t> be considered when thinking about an ethical framework for the use of administrative data in a federal government context. The first issue is clarity about data uses and restrictions on sharing. As you will hear in Jenny’s presentation, support for administrative records depends on the use that respondents are told the data will be put towards. However, unexpected uses of data are critical for research and evaluation. So in the context of low expectations of privacy and where people think we already share a central database a framework that includes transparency about expected and unexpected uses of data will be important.</a:t>
            </a:r>
          </a:p>
          <a:p>
            <a:endParaRPr lang="en-US" baseline="0" dirty="0" smtClean="0"/>
          </a:p>
          <a:p>
            <a:r>
              <a:rPr lang="en-US" baseline="0" dirty="0" smtClean="0"/>
              <a:t>The second issue is about </a:t>
            </a:r>
            <a:r>
              <a:rPr lang="en-US" baseline="0" dirty="0" err="1" smtClean="0"/>
              <a:t>missingness</a:t>
            </a:r>
            <a:r>
              <a:rPr lang="en-US" baseline="0" dirty="0" smtClean="0"/>
              <a:t>. Respondents are sensitive to how a records-based approach will differentially affect communities by missing them. They are also aware of how data sharing and linkage might lead to negative consequences for some communities. This is part of a larger ethical dilemma for big data and should also be addressed in some way in an ethical framework as we move towards increased use </a:t>
            </a:r>
            <a:r>
              <a:rPr lang="en-US" baseline="0" smtClean="0"/>
              <a:t>of existing records.</a:t>
            </a:r>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14</a:t>
            </a:fld>
            <a:endParaRPr lang="en-US"/>
          </a:p>
        </p:txBody>
      </p:sp>
    </p:spTree>
    <p:extLst>
      <p:ext uri="{BB962C8B-B14F-4D97-AF65-F5344CB8AC3E}">
        <p14:creationId xmlns:p14="http://schemas.microsoft.com/office/powerpoint/2010/main" val="2307343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15</a:t>
            </a:fld>
            <a:endParaRPr lang="en-US"/>
          </a:p>
        </p:txBody>
      </p:sp>
    </p:spTree>
    <p:extLst>
      <p:ext uri="{BB962C8B-B14F-4D97-AF65-F5344CB8AC3E}">
        <p14:creationId xmlns:p14="http://schemas.microsoft.com/office/powerpoint/2010/main" val="3498005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Every</a:t>
            </a:r>
            <a:r>
              <a:rPr lang="en-US" baseline="0" dirty="0" smtClean="0"/>
              <a:t> ten years the Census Bureau in the United States takes a census of all residents living there at the time. The next Census is only a year or so away in 2020. Within the Bureau, I work for the center that uses behavioral science methods to help improve the Census Bureau’s data collection and dissemination methods. Over the past decade, we have spent a lot of time preparing for the upcoming decennial and one of those primary research areas was focused on privacy and confidentiality from a respondent perspective. </a:t>
            </a:r>
            <a:r>
              <a:rPr lang="en-US" dirty="0" smtClean="0"/>
              <a:t>The</a:t>
            </a:r>
            <a:r>
              <a:rPr lang="en-US" baseline="0" dirty="0" smtClean="0"/>
              <a:t> privacy and confidentiality research team is led by my co-author and fellow panelist Jennifer Childs. As part of this research program we explored opinions and attitudes on the use of administrative records by the government, on data sharing between agencies and data linkage. Briefly there were both quantitative and qualitative data collection vehicles. I’m going to concentrate today on our qualitative data collections that include focus groups, cognitive interviews and web probing studies. And in the next talk Jenny will focus on findings from the quantitative data collections.</a:t>
            </a:r>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2</a:t>
            </a:fld>
            <a:endParaRPr lang="en-US"/>
          </a:p>
        </p:txBody>
      </p:sp>
    </p:spTree>
    <p:extLst>
      <p:ext uri="{BB962C8B-B14F-4D97-AF65-F5344CB8AC3E}">
        <p14:creationId xmlns:p14="http://schemas.microsoft.com/office/powerpoint/2010/main" val="31552903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 not going to spend too long here. Please ask questions</a:t>
            </a:r>
            <a:r>
              <a:rPr lang="en-US" baseline="0" dirty="0" smtClean="0"/>
              <a:t> about the specifics of the studies mentioned here if you are interested. Overall I will be talking about data from three</a:t>
            </a:r>
            <a:r>
              <a:rPr lang="en-US" dirty="0" smtClean="0"/>
              <a:t> types of qualitative</a:t>
            </a:r>
            <a:r>
              <a:rPr lang="en-US" baseline="0" dirty="0" smtClean="0"/>
              <a:t> </a:t>
            </a:r>
            <a:r>
              <a:rPr lang="en-US" dirty="0" smtClean="0"/>
              <a:t>studies. The first</a:t>
            </a:r>
            <a:r>
              <a:rPr lang="en-US" baseline="0" dirty="0" smtClean="0"/>
              <a:t> is data from </a:t>
            </a:r>
            <a:r>
              <a:rPr lang="en-US" dirty="0" smtClean="0"/>
              <a:t>Focus groups and the second is data from one-on-one</a:t>
            </a:r>
            <a:r>
              <a:rPr lang="en-US" baseline="0" dirty="0" smtClean="0"/>
              <a:t> interviews where we were testing messages about privacy and confidentiality.  The third type of data comes from web probing studies where we asked respondents an open-ended paraphrase question and coded their responses.</a:t>
            </a:r>
          </a:p>
          <a:p>
            <a:endParaRPr lang="en-US" baseline="0" dirty="0" smtClean="0"/>
          </a:p>
          <a:p>
            <a:r>
              <a:rPr lang="en-US" baseline="0" dirty="0" smtClean="0"/>
              <a:t>The data I draw on started collection in 2015 and the most recent data comes from one-on-one testing we did earlier this year. The total number of people was a little over 900.</a:t>
            </a:r>
          </a:p>
          <a:p>
            <a:endParaRPr lang="en-US" baseline="0" dirty="0" smtClean="0"/>
          </a:p>
          <a:p>
            <a:r>
              <a:rPr lang="en-US" baseline="0" dirty="0" smtClean="0"/>
              <a:t>Total n=908.</a:t>
            </a:r>
            <a:endParaRPr lang="en-US" dirty="0" smtClean="0"/>
          </a:p>
          <a:p>
            <a:endParaRPr lang="en-US" baseline="0" dirty="0" smtClean="0"/>
          </a:p>
          <a:p>
            <a:r>
              <a:rPr lang="en-US" baseline="0" dirty="0" smtClean="0"/>
              <a:t>In each of these studies the general topic concerned privacy and confidentiality and we asked questions about data sharing or data linkage or the use of administrative records by government agencies in the United States. Or we asked respondents to react to messages about data sharing between agencies.</a:t>
            </a:r>
          </a:p>
          <a:p>
            <a:endParaRPr lang="en-US" baseline="0" dirty="0" smtClean="0"/>
          </a:p>
        </p:txBody>
      </p:sp>
      <p:sp>
        <p:nvSpPr>
          <p:cNvPr id="4" name="Slide Number Placeholder 3"/>
          <p:cNvSpPr>
            <a:spLocks noGrp="1"/>
          </p:cNvSpPr>
          <p:nvPr>
            <p:ph type="sldNum" sz="quarter" idx="10"/>
          </p:nvPr>
        </p:nvSpPr>
        <p:spPr/>
        <p:txBody>
          <a:bodyPr/>
          <a:lstStyle/>
          <a:p>
            <a:fld id="{603B9073-4934-4A18-B03D-7FA2DABDE591}" type="slidenum">
              <a:rPr lang="en-US" smtClean="0"/>
              <a:t>3</a:t>
            </a:fld>
            <a:endParaRPr lang="en-US"/>
          </a:p>
        </p:txBody>
      </p:sp>
    </p:spTree>
    <p:extLst>
      <p:ext uri="{BB962C8B-B14F-4D97-AF65-F5344CB8AC3E}">
        <p14:creationId xmlns:p14="http://schemas.microsoft.com/office/powerpoint/2010/main" val="658443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 going to talk about 4</a:t>
            </a:r>
            <a:r>
              <a:rPr lang="en-US" baseline="0" dirty="0" smtClean="0"/>
              <a:t> themes from this data today.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first theme is expectations of privacy and confidentiality. Or in other words, </a:t>
            </a:r>
            <a:r>
              <a:rPr lang="en-US" dirty="0" smtClean="0"/>
              <a:t>What do respondents say they expect and believe about the federal government’s stewardship of data?</a:t>
            </a:r>
          </a:p>
          <a:p>
            <a:endParaRPr lang="en-US" baseline="0" dirty="0" smtClean="0"/>
          </a:p>
          <a:p>
            <a:r>
              <a:rPr lang="en-US" baseline="0" dirty="0" smtClean="0"/>
              <a:t>The next theme is about expectations and perceptions of data linkage and sharing.</a:t>
            </a:r>
          </a:p>
          <a:p>
            <a:endParaRPr lang="en-US" baseline="0" dirty="0" smtClean="0"/>
          </a:p>
          <a:p>
            <a:r>
              <a:rPr lang="en-US" baseline="0" dirty="0" smtClean="0"/>
              <a:t>Third, I will touch on concepts of harm that respondents bring up when we ask them about their concerns about their data.</a:t>
            </a:r>
          </a:p>
          <a:p>
            <a:endParaRPr lang="en-US" baseline="0" dirty="0" smtClean="0"/>
          </a:p>
          <a:p>
            <a:r>
              <a:rPr lang="en-US" baseline="0" dirty="0" smtClean="0"/>
              <a:t>And I will end with some discussion of what this might mean for an possible ethical framework for big data and governments.</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Qualitative data is limited in that</a:t>
            </a:r>
            <a:r>
              <a:rPr lang="en-US" baseline="0" dirty="0" smtClean="0"/>
              <a:t> we cannot draw generalizations about the population. </a:t>
            </a:r>
            <a:r>
              <a:rPr lang="en-US" baseline="0" smtClean="0"/>
              <a:t>However, w</a:t>
            </a:r>
            <a:r>
              <a:rPr lang="en-US" smtClean="0"/>
              <a:t>hat the data we have is great for is really getting into depth about the meanings that</a:t>
            </a:r>
            <a:r>
              <a:rPr lang="en-US" baseline="0" smtClean="0"/>
              <a:t> people are bringing with them when they are thinking about and talking about these issues.</a:t>
            </a:r>
            <a:endParaRPr lang="en-US" smtClean="0"/>
          </a:p>
          <a:p>
            <a:endParaRPr lang="en-US" baseline="0" dirty="0" smtClean="0"/>
          </a:p>
        </p:txBody>
      </p:sp>
      <p:sp>
        <p:nvSpPr>
          <p:cNvPr id="4" name="Slide Number Placeholder 3"/>
          <p:cNvSpPr>
            <a:spLocks noGrp="1"/>
          </p:cNvSpPr>
          <p:nvPr>
            <p:ph type="sldNum" sz="quarter" idx="10"/>
          </p:nvPr>
        </p:nvSpPr>
        <p:spPr/>
        <p:txBody>
          <a:bodyPr/>
          <a:lstStyle/>
          <a:p>
            <a:fld id="{603B9073-4934-4A18-B03D-7FA2DABDE591}" type="slidenum">
              <a:rPr lang="en-US" smtClean="0"/>
              <a:t>4</a:t>
            </a:fld>
            <a:endParaRPr lang="en-US"/>
          </a:p>
        </p:txBody>
      </p:sp>
    </p:spTree>
    <p:extLst>
      <p:ext uri="{BB962C8B-B14F-4D97-AF65-F5344CB8AC3E}">
        <p14:creationId xmlns:p14="http://schemas.microsoft.com/office/powerpoint/2010/main" val="31977600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159">
              <a:defRPr/>
            </a:pPr>
            <a:r>
              <a:rPr lang="en-US" dirty="0"/>
              <a:t>The </a:t>
            </a:r>
            <a:r>
              <a:rPr lang="en-US" dirty="0" smtClean="0"/>
              <a:t>first </a:t>
            </a:r>
            <a:r>
              <a:rPr lang="en-US" dirty="0"/>
              <a:t>theme concerns expectations of privacy. Overwhelmingly respondents expressed opinions that they have low expectations of privacy. They think that the government already has access to any data that they want despite what their wishes are. There is a sense of resignation to this perception. The longer quote on the screen is a respondent who is says he is fine with the lack of privacy that he has come to accept.</a:t>
            </a:r>
          </a:p>
          <a:p>
            <a:pPr defTabSz="904159">
              <a:defRPr/>
            </a:pPr>
            <a:endParaRPr lang="en-US" dirty="0"/>
          </a:p>
          <a:p>
            <a:pPr defTabSz="904159">
              <a:defRPr/>
            </a:pPr>
            <a:endParaRPr lang="en-US" dirty="0"/>
          </a:p>
          <a:p>
            <a:pPr defTabSz="904159">
              <a:defRPr/>
            </a:pPr>
            <a:r>
              <a:rPr lang="en-US" dirty="0"/>
              <a:t>All they're going to find out is I really like cherries a lot and, you know, I shop a lot.  I'm a shop-a-</a:t>
            </a:r>
            <a:r>
              <a:rPr lang="en-US" dirty="0" err="1"/>
              <a:t>holic</a:t>
            </a:r>
            <a:r>
              <a:rPr lang="en-US" dirty="0"/>
              <a:t> and they know what I buy, and they know what I eat.  And it doesn't bother me. Everything.  It doesn't matter.  They know exactly ... you know, if they want to know, they know.  You're going to go to a hospital, they can get your records.  They could read about it.  Anything medically or whatever you're doing, a reprimand at work, they'll know about it.  So it doesn't matter. You know, you've got to accept.  That's the society we live in and it's been that way since I was born.  I've been here all my life, and, you know, it's just something that I've accepted.  But it doesn't really bother me (Los Angeles non-</a:t>
            </a:r>
            <a:r>
              <a:rPr lang="en-US" dirty="0" err="1"/>
              <a:t>latino</a:t>
            </a:r>
            <a:r>
              <a:rPr lang="en-US" dirty="0"/>
              <a:t>).</a:t>
            </a:r>
          </a:p>
          <a:p>
            <a:pPr defTabSz="904159">
              <a:defRPr/>
            </a:pPr>
            <a:endParaRPr lang="en-US" dirty="0"/>
          </a:p>
          <a:p>
            <a:pPr defTabSz="904159">
              <a:defRPr/>
            </a:pPr>
            <a:r>
              <a:rPr lang="en-US" dirty="0"/>
              <a:t>This particular quote showcases the breadth and depth of information that the respondent says that he is okay with. The repetition of how okay he is with the situation raises my suspicions about whether it really doesn’t bother him. </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5</a:t>
            </a:fld>
            <a:endParaRPr lang="en-US"/>
          </a:p>
        </p:txBody>
      </p:sp>
    </p:spTree>
    <p:extLst>
      <p:ext uri="{BB962C8B-B14F-4D97-AF65-F5344CB8AC3E}">
        <p14:creationId xmlns:p14="http://schemas.microsoft.com/office/powerpoint/2010/main" val="1338942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159">
              <a:defRPr/>
            </a:pPr>
            <a:r>
              <a:rPr lang="en-US" dirty="0"/>
              <a:t>There is a perception that the government already knows everything. In this arena you get comments about Big Brother </a:t>
            </a:r>
            <a:r>
              <a:rPr lang="en-US" dirty="0" smtClean="0"/>
              <a:t>and overwhelmingly </a:t>
            </a:r>
            <a:r>
              <a:rPr lang="en-US" dirty="0"/>
              <a:t>people think that the government aggregates data, shares it between themselves and that it is readily available. The two quotes at the bottom are in response to questions about what happens to government data after it’s collected and to a series of questions about administrative records. </a:t>
            </a:r>
          </a:p>
          <a:p>
            <a:pPr defTabSz="904159">
              <a:defRPr/>
            </a:pPr>
            <a:endParaRPr lang="en-US" dirty="0"/>
          </a:p>
          <a:p>
            <a:pPr defTabSz="904159">
              <a:defRPr/>
            </a:pPr>
            <a:r>
              <a:rPr lang="en-US" dirty="0"/>
              <a:t>In message testing we see this sentiment reflected in suspicions about what is being communicated. People read for loopholes in privacy statements and latch on to words the interpret as ambiguous. </a:t>
            </a:r>
          </a:p>
          <a:p>
            <a:pPr defTabSz="904159">
              <a:defRPr/>
            </a:pPr>
            <a:endParaRPr lang="en-US" dirty="0"/>
          </a:p>
          <a:p>
            <a:pPr defTabSz="904159">
              <a:defRPr/>
            </a:pPr>
            <a:r>
              <a:rPr lang="en-US" dirty="0"/>
              <a:t>One respondent read a statement about privacy and said that it might mean she is consenting to </a:t>
            </a:r>
            <a:r>
              <a:rPr lang="en-US" dirty="0" smtClean="0"/>
              <a:t>wire </a:t>
            </a:r>
            <a:r>
              <a:rPr lang="en-US" dirty="0"/>
              <a:t>tapping. </a:t>
            </a:r>
          </a:p>
          <a:p>
            <a:pPr defTabSz="904159">
              <a:defRPr/>
            </a:pPr>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6</a:t>
            </a:fld>
            <a:endParaRPr lang="en-US"/>
          </a:p>
        </p:txBody>
      </p:sp>
    </p:spTree>
    <p:extLst>
      <p:ext uri="{BB962C8B-B14F-4D97-AF65-F5344CB8AC3E}">
        <p14:creationId xmlns:p14="http://schemas.microsoft.com/office/powerpoint/2010/main" val="32699780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Respondents</a:t>
            </a:r>
            <a:r>
              <a:rPr lang="en-US" baseline="0" dirty="0" smtClean="0"/>
              <a:t> expressed a perception that there are age differences in expectations of privacy. In the younger groups there was a lot of talk about their parents and what their parents will and wont do online or other, older people that they know. But the younger generation assumes that their information is not private since they release their information on social media.</a:t>
            </a:r>
          </a:p>
          <a:p>
            <a:endParaRPr lang="en-US" baseline="0" dirty="0" smtClean="0"/>
          </a:p>
          <a:p>
            <a:r>
              <a:rPr lang="en-US" baseline="0" dirty="0" smtClean="0"/>
              <a:t>A related point is that the information we ask for is sometimes seen as generally available and sometimes this is taken to mean that it’s not sensitive. Race, age, and sex are the standouts here. Respondents describe it as public information available through google or Facebook. There is a general sense that some of the census data is already out there. As one young woman in Arizona said, [Read quote]</a:t>
            </a:r>
          </a:p>
          <a:p>
            <a:endParaRPr lang="en-US" baseline="0" dirty="0" smtClean="0"/>
          </a:p>
          <a:p>
            <a:r>
              <a:rPr lang="en-US" baseline="0" dirty="0" smtClean="0"/>
              <a:t>However, this is not true for all groups. For some how many people live in their household is sensitive data.</a:t>
            </a:r>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7</a:t>
            </a:fld>
            <a:endParaRPr lang="en-US"/>
          </a:p>
        </p:txBody>
      </p:sp>
    </p:spTree>
    <p:extLst>
      <p:ext uri="{BB962C8B-B14F-4D97-AF65-F5344CB8AC3E}">
        <p14:creationId xmlns:p14="http://schemas.microsoft.com/office/powerpoint/2010/main" val="20879191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piece of quantitative</a:t>
            </a:r>
            <a:r>
              <a:rPr lang="en-US" baseline="0" dirty="0" smtClean="0"/>
              <a:t> data for this talk. In 2016, on our Gallup daily tracking survey we asked respondents if they thought the federal government shared a single central database of information about US residents. Almost 54% or respondents answered yes. The correct answer is no, the federal government in the United States does not have a central data base of this type but it gives us a sense of what people’s perceptions are about what they think the government has access to in terms of shared data bases.</a:t>
            </a:r>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8</a:t>
            </a:fld>
            <a:endParaRPr lang="en-US"/>
          </a:p>
        </p:txBody>
      </p:sp>
    </p:spTree>
    <p:extLst>
      <p:ext uri="{BB962C8B-B14F-4D97-AF65-F5344CB8AC3E}">
        <p14:creationId xmlns:p14="http://schemas.microsoft.com/office/powerpoint/2010/main" val="1254696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We see this sentiment</a:t>
            </a:r>
            <a:r>
              <a:rPr lang="en-US" baseline="0" dirty="0" smtClean="0"/>
              <a:t> reflected in the qualitative data as well. There is an assumption that the US federal government is already sharing information between agencies. One respondent connected his beliefs that sharing between agencies happens to the NSA, he said: </a:t>
            </a:r>
            <a:r>
              <a:rPr lang="en-US" dirty="0" smtClean="0"/>
              <a:t>Its been proven that the NSA [National Security Agency] was caught spying on American’s illegally so.  I think it’s safe to assume that the government is sharing the information between agencies. I mean, that’s a given (OW Savannah 2015).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Another theme we saw was</a:t>
            </a:r>
            <a:r>
              <a:rPr lang="en-US" baseline="0" dirty="0" smtClean="0"/>
              <a:t> that participants interpreted data sharing between agencies as loss of control over their information. This participant said, “</a:t>
            </a:r>
            <a:r>
              <a:rPr lang="en-US" dirty="0" smtClean="0"/>
              <a:t>But if I don’t give my personal information to anyone, then I don’t feel like the next person ought to be doing it either. I want to be the one that gives it out and not just your random person or organization or whatever. If I give it to specific people or whatever then that’s where it should stay until I authorize for it to be elsewhere.” </a:t>
            </a:r>
          </a:p>
          <a:p>
            <a:endParaRPr lang="en-US" dirty="0"/>
          </a:p>
        </p:txBody>
      </p:sp>
      <p:sp>
        <p:nvSpPr>
          <p:cNvPr id="4" name="Slide Number Placeholder 3"/>
          <p:cNvSpPr>
            <a:spLocks noGrp="1"/>
          </p:cNvSpPr>
          <p:nvPr>
            <p:ph type="sldNum" sz="quarter" idx="10"/>
          </p:nvPr>
        </p:nvSpPr>
        <p:spPr/>
        <p:txBody>
          <a:bodyPr/>
          <a:lstStyle/>
          <a:p>
            <a:fld id="{603B9073-4934-4A18-B03D-7FA2DABDE591}" type="slidenum">
              <a:rPr lang="en-US" smtClean="0"/>
              <a:t>9</a:t>
            </a:fld>
            <a:endParaRPr lang="en-US"/>
          </a:p>
        </p:txBody>
      </p:sp>
    </p:spTree>
    <p:extLst>
      <p:ext uri="{BB962C8B-B14F-4D97-AF65-F5344CB8AC3E}">
        <p14:creationId xmlns:p14="http://schemas.microsoft.com/office/powerpoint/2010/main" val="26801728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12"/>
          </p:nvPr>
        </p:nvSpPr>
        <p:spPr>
          <a:xfrm>
            <a:off x="4673600" y="6356351"/>
            <a:ext cx="2844800" cy="365125"/>
          </a:xfrm>
          <a:prstGeom prst="rect">
            <a:avLst/>
          </a:prstGeom>
        </p:spPr>
        <p:txBody>
          <a:bodyPr/>
          <a:lstStyle>
            <a:lvl1pPr algn="ctr">
              <a:defRPr/>
            </a:lvl1pPr>
          </a:lstStyle>
          <a:p>
            <a:fld id="{03AE04C5-3085-4F64-BC65-54FE2DBF6EB1}"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62364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4673600" y="6356351"/>
            <a:ext cx="2844800" cy="365125"/>
          </a:xfrm>
          <a:prstGeom prst="rect">
            <a:avLst/>
          </a:prstGeom>
        </p:spPr>
        <p:txBody>
          <a:bodyPr/>
          <a:lstStyle>
            <a:lvl1pPr algn="ctr">
              <a:defRPr/>
            </a:lvl1pPr>
          </a:lstStyle>
          <a:p>
            <a:fld id="{03AE04C5-3085-4F64-BC65-54FE2DBF6EB1}" type="slidenum">
              <a:rPr lang="en-US" smtClean="0"/>
              <a:pPr/>
              <a:t>‹#›</a:t>
            </a:fld>
            <a:endParaRPr lang="en-US"/>
          </a:p>
        </p:txBody>
      </p:sp>
    </p:spTree>
    <p:extLst>
      <p:ext uri="{BB962C8B-B14F-4D97-AF65-F5344CB8AC3E}">
        <p14:creationId xmlns:p14="http://schemas.microsoft.com/office/powerpoint/2010/main" val="3543075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4673600" y="6356351"/>
            <a:ext cx="2844800" cy="365125"/>
          </a:xfrm>
          <a:prstGeom prst="rect">
            <a:avLst/>
          </a:prstGeom>
        </p:spPr>
        <p:txBody>
          <a:bodyPr/>
          <a:lstStyle>
            <a:lvl1pPr algn="ctr">
              <a:defRPr/>
            </a:lvl1pPr>
          </a:lstStyle>
          <a:p>
            <a:fld id="{03AE04C5-3085-4F64-BC65-54FE2DBF6EB1}" type="slidenum">
              <a:rPr lang="en-US" smtClean="0"/>
              <a:pPr/>
              <a:t>‹#›</a:t>
            </a:fld>
            <a:endParaRPr lang="en-US"/>
          </a:p>
        </p:txBody>
      </p:sp>
    </p:spTree>
    <p:extLst>
      <p:ext uri="{BB962C8B-B14F-4D97-AF65-F5344CB8AC3E}">
        <p14:creationId xmlns:p14="http://schemas.microsoft.com/office/powerpoint/2010/main" val="1007426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4673600" y="6356351"/>
            <a:ext cx="2844800" cy="365125"/>
          </a:xfrm>
          <a:prstGeom prst="rect">
            <a:avLst/>
          </a:prstGeom>
        </p:spPr>
        <p:txBody>
          <a:bodyPr/>
          <a:lstStyle>
            <a:lvl1pPr algn="ctr">
              <a:defRPr/>
            </a:lvl1pPr>
          </a:lstStyle>
          <a:p>
            <a:fld id="{03AE04C5-3085-4F64-BC65-54FE2DBF6EB1}" type="slidenum">
              <a:rPr lang="en-US" smtClean="0"/>
              <a:pPr/>
              <a:t>‹#›</a:t>
            </a:fld>
            <a:endParaRPr lang="en-US"/>
          </a:p>
        </p:txBody>
      </p:sp>
    </p:spTree>
    <p:extLst>
      <p:ext uri="{BB962C8B-B14F-4D97-AF65-F5344CB8AC3E}">
        <p14:creationId xmlns:p14="http://schemas.microsoft.com/office/powerpoint/2010/main" val="112975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a:xfrm>
            <a:off x="4673600" y="6356351"/>
            <a:ext cx="2844800" cy="365125"/>
          </a:xfrm>
          <a:prstGeom prst="rect">
            <a:avLst/>
          </a:prstGeom>
        </p:spPr>
        <p:txBody>
          <a:bodyPr/>
          <a:lstStyle>
            <a:lvl1pPr algn="ctr">
              <a:defRPr/>
            </a:lvl1pPr>
          </a:lstStyle>
          <a:p>
            <a:fld id="{03AE04C5-3085-4F64-BC65-54FE2DBF6EB1}" type="slidenum">
              <a:rPr lang="en-US" smtClean="0"/>
              <a:pPr/>
              <a:t>‹#›</a:t>
            </a:fld>
            <a:endParaRPr lang="en-US"/>
          </a:p>
        </p:txBody>
      </p:sp>
    </p:spTree>
    <p:extLst>
      <p:ext uri="{BB962C8B-B14F-4D97-AF65-F5344CB8AC3E}">
        <p14:creationId xmlns:p14="http://schemas.microsoft.com/office/powerpoint/2010/main" val="2278366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a:xfrm>
            <a:off x="4673600" y="6356351"/>
            <a:ext cx="2844800" cy="365125"/>
          </a:xfrm>
          <a:prstGeom prst="rect">
            <a:avLst/>
          </a:prstGeom>
        </p:spPr>
        <p:txBody>
          <a:bodyPr/>
          <a:lstStyle>
            <a:lvl1pPr algn="ctr">
              <a:defRPr/>
            </a:lvl1pPr>
          </a:lstStyle>
          <a:p>
            <a:fld id="{03AE04C5-3085-4F64-BC65-54FE2DBF6EB1}" type="slidenum">
              <a:rPr lang="en-US" smtClean="0"/>
              <a:pPr/>
              <a:t>‹#›</a:t>
            </a:fld>
            <a:endParaRPr lang="en-US"/>
          </a:p>
        </p:txBody>
      </p:sp>
    </p:spTree>
    <p:extLst>
      <p:ext uri="{BB962C8B-B14F-4D97-AF65-F5344CB8AC3E}">
        <p14:creationId xmlns:p14="http://schemas.microsoft.com/office/powerpoint/2010/main" val="1933173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a:xfrm>
            <a:off x="4673600" y="6356351"/>
            <a:ext cx="2844800" cy="365125"/>
          </a:xfrm>
          <a:prstGeom prst="rect">
            <a:avLst/>
          </a:prstGeom>
        </p:spPr>
        <p:txBody>
          <a:bodyPr/>
          <a:lstStyle>
            <a:lvl1pPr algn="ctr">
              <a:defRPr/>
            </a:lvl1pPr>
          </a:lstStyle>
          <a:p>
            <a:fld id="{03AE04C5-3085-4F64-BC65-54FE2DBF6EB1}" type="slidenum">
              <a:rPr lang="en-US" smtClean="0"/>
              <a:pPr/>
              <a:t>‹#›</a:t>
            </a:fld>
            <a:endParaRPr lang="en-US"/>
          </a:p>
        </p:txBody>
      </p:sp>
    </p:spTree>
    <p:extLst>
      <p:ext uri="{BB962C8B-B14F-4D97-AF65-F5344CB8AC3E}">
        <p14:creationId xmlns:p14="http://schemas.microsoft.com/office/powerpoint/2010/main" val="110665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a:xfrm>
            <a:off x="4673600" y="6356351"/>
            <a:ext cx="2844800" cy="365125"/>
          </a:xfrm>
          <a:prstGeom prst="rect">
            <a:avLst/>
          </a:prstGeom>
        </p:spPr>
        <p:txBody>
          <a:bodyPr/>
          <a:lstStyle>
            <a:lvl1pPr algn="ctr">
              <a:defRPr/>
            </a:lvl1pPr>
          </a:lstStyle>
          <a:p>
            <a:fld id="{03AE04C5-3085-4F64-BC65-54FE2DBF6EB1}" type="slidenum">
              <a:rPr lang="en-US" smtClean="0"/>
              <a:pPr/>
              <a:t>‹#›</a:t>
            </a:fld>
            <a:endParaRPr lang="en-US"/>
          </a:p>
        </p:txBody>
      </p:sp>
    </p:spTree>
    <p:extLst>
      <p:ext uri="{BB962C8B-B14F-4D97-AF65-F5344CB8AC3E}">
        <p14:creationId xmlns:p14="http://schemas.microsoft.com/office/powerpoint/2010/main" val="3319679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4673600" y="6356351"/>
            <a:ext cx="2844800" cy="365125"/>
          </a:xfrm>
          <a:prstGeom prst="rect">
            <a:avLst/>
          </a:prstGeom>
        </p:spPr>
        <p:txBody>
          <a:bodyPr/>
          <a:lstStyle>
            <a:lvl1pPr algn="ctr">
              <a:defRPr/>
            </a:lvl1pPr>
          </a:lstStyle>
          <a:p>
            <a:fld id="{03AE04C5-3085-4F64-BC65-54FE2DBF6EB1}" type="slidenum">
              <a:rPr lang="en-US" smtClean="0"/>
              <a:pPr/>
              <a:t>‹#›</a:t>
            </a:fld>
            <a:endParaRPr lang="en-US"/>
          </a:p>
        </p:txBody>
      </p:sp>
    </p:spTree>
    <p:extLst>
      <p:ext uri="{BB962C8B-B14F-4D97-AF65-F5344CB8AC3E}">
        <p14:creationId xmlns:p14="http://schemas.microsoft.com/office/powerpoint/2010/main" val="3143484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a:xfrm>
            <a:off x="4673600" y="6356351"/>
            <a:ext cx="2844800" cy="365125"/>
          </a:xfrm>
          <a:prstGeom prst="rect">
            <a:avLst/>
          </a:prstGeom>
        </p:spPr>
        <p:txBody>
          <a:bodyPr/>
          <a:lstStyle>
            <a:lvl1pPr algn="ctr">
              <a:defRPr/>
            </a:lvl1pPr>
          </a:lstStyle>
          <a:p>
            <a:fld id="{03AE04C5-3085-4F64-BC65-54FE2DBF6EB1}" type="slidenum">
              <a:rPr lang="en-US" smtClean="0"/>
              <a:pPr/>
              <a:t>‹#›</a:t>
            </a:fld>
            <a:endParaRPr lang="en-US"/>
          </a:p>
        </p:txBody>
      </p:sp>
    </p:spTree>
    <p:extLst>
      <p:ext uri="{BB962C8B-B14F-4D97-AF65-F5344CB8AC3E}">
        <p14:creationId xmlns:p14="http://schemas.microsoft.com/office/powerpoint/2010/main" val="792008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a:xfrm>
            <a:off x="4673600" y="6356351"/>
            <a:ext cx="2844800" cy="365125"/>
          </a:xfrm>
          <a:prstGeom prst="rect">
            <a:avLst/>
          </a:prstGeom>
        </p:spPr>
        <p:txBody>
          <a:bodyPr/>
          <a:lstStyle>
            <a:lvl1pPr algn="ctr">
              <a:defRPr/>
            </a:lvl1pPr>
          </a:lstStyle>
          <a:p>
            <a:fld id="{03AE04C5-3085-4F64-BC65-54FE2DBF6EB1}" type="slidenum">
              <a:rPr lang="en-US" smtClean="0"/>
              <a:pPr/>
              <a:t>‹#›</a:t>
            </a:fld>
            <a:endParaRPr lang="en-US"/>
          </a:p>
        </p:txBody>
      </p:sp>
    </p:spTree>
    <p:extLst>
      <p:ext uri="{BB962C8B-B14F-4D97-AF65-F5344CB8AC3E}">
        <p14:creationId xmlns:p14="http://schemas.microsoft.com/office/powerpoint/2010/main" val="4209003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tif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4"/>
          <p:cNvPicPr>
            <a:picLocks noGrp="1" noSelect="1" noRot="1" noMove="1" noResize="1" noEditPoints="1" noAdjustHandles="1" noChangeArrowheads="1" noChangeShapeType="1"/>
          </p:cNvPicPr>
          <p:nvPr userDrawn="1">
            <p:custDataLst>
              <p:tags r:id="rId13"/>
            </p:custDataLst>
          </p:nvPr>
        </p:nvPicPr>
        <p:blipFill>
          <a:blip r:embed="rId14" cstate="print">
            <a:extLst>
              <a:ext uri="{28A0092B-C50C-407E-A947-70E740481C1C}">
                <a14:useLocalDpi xmlns:a14="http://schemas.microsoft.com/office/drawing/2010/main" val="0"/>
              </a:ext>
            </a:extLst>
          </a:blip>
          <a:stretch>
            <a:fillRect/>
          </a:stretch>
        </p:blipFill>
        <p:spPr>
          <a:xfrm>
            <a:off x="304801" y="6243412"/>
            <a:ext cx="3254433" cy="461356"/>
          </a:xfrm>
          <a:prstGeom prst="rect">
            <a:avLst/>
          </a:prstGeom>
        </p:spPr>
      </p:pic>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6180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aleia.yvonne.clark.fobia@census.gov"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hyperlink" Target="mailto:casey.m.eggleston@census.gov" TargetMode="External"/><Relationship Id="rId4" Type="http://schemas.openxmlformats.org/officeDocument/2006/relationships/hyperlink" Target="mailto:jennifer.hunter.childs@census.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914400" y="3581400"/>
            <a:ext cx="10134600" cy="2057400"/>
          </a:xfrm>
        </p:spPr>
        <p:txBody>
          <a:bodyPr>
            <a:normAutofit lnSpcReduction="10000"/>
          </a:bodyPr>
          <a:lstStyle/>
          <a:p>
            <a:r>
              <a:rPr lang="en-US" sz="3000" dirty="0" smtClean="0"/>
              <a:t>Aleia Clark Fobia, Jennifer Hunter Childs, and Casey Eggleston</a:t>
            </a:r>
          </a:p>
          <a:p>
            <a:r>
              <a:rPr lang="en-US" sz="3000" dirty="0" smtClean="0"/>
              <a:t>Center for Behavioral Science Methods</a:t>
            </a:r>
          </a:p>
          <a:p>
            <a:r>
              <a:rPr lang="en-US" sz="3000" dirty="0" smtClean="0"/>
              <a:t> United States Census Bureau</a:t>
            </a:r>
          </a:p>
          <a:p>
            <a:r>
              <a:rPr lang="en-US" sz="3000" dirty="0" smtClean="0"/>
              <a:t>BigSurv18. Barcelona. October 2018</a:t>
            </a:r>
            <a:endParaRPr lang="en-US" sz="3000" dirty="0"/>
          </a:p>
        </p:txBody>
      </p:sp>
      <p:sp>
        <p:nvSpPr>
          <p:cNvPr id="4" name="Title 3"/>
          <p:cNvSpPr>
            <a:spLocks noGrp="1"/>
          </p:cNvSpPr>
          <p:nvPr>
            <p:ph type="title"/>
          </p:nvPr>
        </p:nvSpPr>
        <p:spPr>
          <a:xfrm>
            <a:off x="609600" y="1812925"/>
            <a:ext cx="10972800" cy="1143000"/>
          </a:xfrm>
        </p:spPr>
        <p:txBody>
          <a:bodyPr>
            <a:normAutofit fontScale="90000"/>
          </a:bodyPr>
          <a:lstStyle/>
          <a:p>
            <a:r>
              <a:rPr lang="en-US" dirty="0"/>
              <a:t>Attitudes toward Data Linkage, Privacy, Ethics and the Potential for Harm</a:t>
            </a:r>
            <a:br>
              <a:rPr lang="en-US" dirty="0"/>
            </a:br>
            <a:endParaRPr lang="en-US" dirty="0"/>
          </a:p>
        </p:txBody>
      </p:sp>
      <p:sp>
        <p:nvSpPr>
          <p:cNvPr id="5" name="Slide Number Placeholder 4"/>
          <p:cNvSpPr>
            <a:spLocks noGrp="1"/>
          </p:cNvSpPr>
          <p:nvPr>
            <p:ph type="sldNum" sz="quarter" idx="12"/>
          </p:nvPr>
        </p:nvSpPr>
        <p:spPr/>
        <p:txBody>
          <a:bodyPr/>
          <a:lstStyle/>
          <a:p>
            <a:fld id="{03AE04C5-3085-4F64-BC65-54FE2DBF6EB1}" type="slidenum">
              <a:rPr lang="en-US" smtClean="0"/>
              <a:pPr/>
              <a:t>1</a:t>
            </a:fld>
            <a:endParaRPr lang="en-US"/>
          </a:p>
        </p:txBody>
      </p:sp>
    </p:spTree>
    <p:extLst>
      <p:ext uri="{BB962C8B-B14F-4D97-AF65-F5344CB8AC3E}">
        <p14:creationId xmlns:p14="http://schemas.microsoft.com/office/powerpoint/2010/main" val="2243063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Perceptions of Data Sharing/Linkage</a:t>
            </a:r>
          </a:p>
        </p:txBody>
      </p:sp>
      <p:sp>
        <p:nvSpPr>
          <p:cNvPr id="3" name="Content Placeholder 2"/>
          <p:cNvSpPr>
            <a:spLocks noGrp="1"/>
          </p:cNvSpPr>
          <p:nvPr>
            <p:ph idx="1"/>
          </p:nvPr>
        </p:nvSpPr>
        <p:spPr/>
        <p:txBody>
          <a:bodyPr>
            <a:normAutofit/>
          </a:bodyPr>
          <a:lstStyle/>
          <a:p>
            <a:r>
              <a:rPr lang="en-US" dirty="0" smtClean="0"/>
              <a:t>Sharing will happen despite privacy preferences</a:t>
            </a:r>
          </a:p>
          <a:p>
            <a:pPr lvl="1"/>
            <a:r>
              <a:rPr lang="en-US" dirty="0" smtClean="0"/>
              <a:t>“Down-the-line</a:t>
            </a:r>
            <a:r>
              <a:rPr lang="en-US" dirty="0"/>
              <a:t>, it’s going to get passed through the different agencies. </a:t>
            </a:r>
            <a:r>
              <a:rPr lang="en-US" dirty="0" smtClean="0"/>
              <a:t>It’s </a:t>
            </a:r>
            <a:r>
              <a:rPr lang="en-US" dirty="0"/>
              <a:t>just going to get so many Privacy Policies like going to the hospital or even signing up for healthcare – that was a big deal a couple of years ago. </a:t>
            </a:r>
            <a:r>
              <a:rPr lang="en-US" dirty="0" smtClean="0"/>
              <a:t>That’s </a:t>
            </a:r>
            <a:r>
              <a:rPr lang="en-US" dirty="0"/>
              <a:t>probably where they got my phone number from. </a:t>
            </a:r>
            <a:r>
              <a:rPr lang="en-US" dirty="0" smtClean="0"/>
              <a:t>So </a:t>
            </a:r>
            <a:r>
              <a:rPr lang="en-US" dirty="0"/>
              <a:t>– I’m pretty sure. </a:t>
            </a:r>
            <a:r>
              <a:rPr lang="en-US" dirty="0" smtClean="0"/>
              <a:t>So </a:t>
            </a:r>
            <a:r>
              <a:rPr lang="en-US" dirty="0"/>
              <a:t>it’s all inter-connected where there’s nothing we can do to stop it, so we might as well just get used to </a:t>
            </a:r>
            <a:r>
              <a:rPr lang="en-US" dirty="0" smtClean="0"/>
              <a:t>it.” (Young </a:t>
            </a:r>
            <a:r>
              <a:rPr lang="en-US" dirty="0"/>
              <a:t>w</a:t>
            </a:r>
            <a:r>
              <a:rPr lang="en-US" dirty="0" smtClean="0"/>
              <a:t>hite</a:t>
            </a:r>
            <a:r>
              <a:rPr lang="en-US" dirty="0"/>
              <a:t>, 2015 Savannah</a:t>
            </a:r>
            <a:r>
              <a:rPr lang="en-US" dirty="0" smtClean="0"/>
              <a:t>)  </a:t>
            </a:r>
            <a:endParaRPr lang="en-US" dirty="0"/>
          </a:p>
          <a:p>
            <a:endParaRPr lang="en-US" dirty="0"/>
          </a:p>
        </p:txBody>
      </p:sp>
      <p:sp>
        <p:nvSpPr>
          <p:cNvPr id="4" name="Slide Number Placeholder 3"/>
          <p:cNvSpPr>
            <a:spLocks noGrp="1"/>
          </p:cNvSpPr>
          <p:nvPr>
            <p:ph type="sldNum" sz="quarter" idx="12"/>
          </p:nvPr>
        </p:nvSpPr>
        <p:spPr/>
        <p:txBody>
          <a:bodyPr/>
          <a:lstStyle/>
          <a:p>
            <a:fld id="{03AE04C5-3085-4F64-BC65-54FE2DBF6EB1}" type="slidenum">
              <a:rPr lang="en-US" smtClean="0"/>
              <a:pPr/>
              <a:t>10</a:t>
            </a:fld>
            <a:endParaRPr lang="en-US"/>
          </a:p>
        </p:txBody>
      </p:sp>
    </p:spTree>
    <p:extLst>
      <p:ext uri="{BB962C8B-B14F-4D97-AF65-F5344CB8AC3E}">
        <p14:creationId xmlns:p14="http://schemas.microsoft.com/office/powerpoint/2010/main" val="27583949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 Harm</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Financial concerns</a:t>
            </a:r>
          </a:p>
          <a:p>
            <a:pPr lvl="1"/>
            <a:r>
              <a:rPr lang="en-US" dirty="0" smtClean="0"/>
              <a:t>“Concerns </a:t>
            </a:r>
            <a:r>
              <a:rPr lang="en-US" dirty="0"/>
              <a:t>that I think about are an identity theft, stealing of sorts</a:t>
            </a:r>
            <a:r>
              <a:rPr lang="en-US" dirty="0" smtClean="0"/>
              <a:t>.” (Re-Identification Cog Testing 2018)</a:t>
            </a:r>
            <a:endParaRPr lang="en-US" dirty="0"/>
          </a:p>
          <a:p>
            <a:r>
              <a:rPr lang="en-US" dirty="0" smtClean="0"/>
              <a:t>Safety concerns</a:t>
            </a:r>
          </a:p>
          <a:p>
            <a:pPr lvl="1"/>
            <a:r>
              <a:rPr lang="en-US" dirty="0" smtClean="0"/>
              <a:t>“The </a:t>
            </a:r>
            <a:r>
              <a:rPr lang="en-US" dirty="0"/>
              <a:t>safety, for instance for my daughter</a:t>
            </a:r>
            <a:r>
              <a:rPr lang="en-US" dirty="0" smtClean="0"/>
              <a:t>.” (Re-Identification </a:t>
            </a:r>
            <a:r>
              <a:rPr lang="en-US" dirty="0"/>
              <a:t>Cog </a:t>
            </a:r>
            <a:r>
              <a:rPr lang="en-US" dirty="0" smtClean="0"/>
              <a:t>Testing 2018)</a:t>
            </a:r>
            <a:endParaRPr lang="en-US" dirty="0"/>
          </a:p>
          <a:p>
            <a:r>
              <a:rPr lang="en-US" dirty="0" smtClean="0"/>
              <a:t>Violations of privacy</a:t>
            </a:r>
          </a:p>
          <a:p>
            <a:pPr lvl="1"/>
            <a:r>
              <a:rPr lang="en-US" dirty="0" smtClean="0"/>
              <a:t>“I </a:t>
            </a:r>
            <a:r>
              <a:rPr lang="en-US" dirty="0"/>
              <a:t>think they should ask permission first, before giving information to, to anyone asking for information about me, they should talk to me first and ask my permission, to give, give information to </a:t>
            </a:r>
            <a:r>
              <a:rPr lang="en-US" dirty="0" smtClean="0"/>
              <a:t>someone.” </a:t>
            </a:r>
            <a:r>
              <a:rPr lang="en-US" dirty="0"/>
              <a:t>(Maricopa older </a:t>
            </a:r>
            <a:r>
              <a:rPr lang="en-US" dirty="0" smtClean="0"/>
              <a:t>Hispanic)</a:t>
            </a:r>
          </a:p>
          <a:p>
            <a:pPr lvl="1"/>
            <a:r>
              <a:rPr lang="en-US" dirty="0" smtClean="0"/>
              <a:t>“We </a:t>
            </a:r>
            <a:r>
              <a:rPr lang="en-US" dirty="0"/>
              <a:t>don't like it, but it probably goes on without our consent. </a:t>
            </a:r>
            <a:r>
              <a:rPr lang="en-US" dirty="0" smtClean="0"/>
              <a:t>So </a:t>
            </a:r>
            <a:r>
              <a:rPr lang="en-US" dirty="0"/>
              <a:t>if you ask us do we like it? </a:t>
            </a:r>
            <a:r>
              <a:rPr lang="en-US" dirty="0" smtClean="0"/>
              <a:t>No</a:t>
            </a:r>
            <a:r>
              <a:rPr lang="en-US" dirty="0"/>
              <a:t>, we don't like it. </a:t>
            </a:r>
            <a:r>
              <a:rPr lang="en-US" dirty="0" smtClean="0"/>
              <a:t>Can </a:t>
            </a:r>
            <a:r>
              <a:rPr lang="en-US" dirty="0"/>
              <a:t>we stop it? </a:t>
            </a:r>
            <a:r>
              <a:rPr lang="en-US" dirty="0" smtClean="0"/>
              <a:t>Probably </a:t>
            </a:r>
            <a:r>
              <a:rPr lang="en-US" dirty="0"/>
              <a:t>not</a:t>
            </a:r>
            <a:r>
              <a:rPr lang="en-US" dirty="0" smtClean="0"/>
              <a:t>.” (Houston 2016).</a:t>
            </a:r>
            <a:endParaRPr lang="en-US" dirty="0"/>
          </a:p>
          <a:p>
            <a:r>
              <a:rPr lang="en-US" dirty="0" smtClean="0"/>
              <a:t>Other examples: </a:t>
            </a:r>
            <a:r>
              <a:rPr lang="en-US" dirty="0"/>
              <a:t>Stalkers, bill collectors, </a:t>
            </a:r>
            <a:r>
              <a:rPr lang="en-US" dirty="0" smtClean="0"/>
              <a:t>marketers</a:t>
            </a:r>
          </a:p>
        </p:txBody>
      </p:sp>
      <p:sp>
        <p:nvSpPr>
          <p:cNvPr id="4" name="Slide Number Placeholder 3"/>
          <p:cNvSpPr>
            <a:spLocks noGrp="1"/>
          </p:cNvSpPr>
          <p:nvPr>
            <p:ph type="sldNum" sz="quarter" idx="12"/>
          </p:nvPr>
        </p:nvSpPr>
        <p:spPr/>
        <p:txBody>
          <a:bodyPr/>
          <a:lstStyle/>
          <a:p>
            <a:fld id="{03AE04C5-3085-4F64-BC65-54FE2DBF6EB1}" type="slidenum">
              <a:rPr lang="en-US" smtClean="0"/>
              <a:pPr/>
              <a:t>11</a:t>
            </a:fld>
            <a:endParaRPr lang="en-US"/>
          </a:p>
        </p:txBody>
      </p:sp>
    </p:spTree>
    <p:extLst>
      <p:ext uri="{BB962C8B-B14F-4D97-AF65-F5344CB8AC3E}">
        <p14:creationId xmlns:p14="http://schemas.microsoft.com/office/powerpoint/2010/main" val="31943890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Harm</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Harmful decisions based on data</a:t>
            </a:r>
          </a:p>
          <a:p>
            <a:pPr lvl="1"/>
            <a:r>
              <a:rPr lang="en-US" dirty="0" smtClean="0"/>
              <a:t>“</a:t>
            </a:r>
            <a:r>
              <a:rPr lang="en-US" dirty="0"/>
              <a:t>Someone gathering data to make decisions out of my control. Raising property taxes based on a percentage of people of color living in this community which would have a negative effect on my children and myself as </a:t>
            </a:r>
            <a:r>
              <a:rPr lang="en-US" dirty="0" smtClean="0"/>
              <a:t>well.” (</a:t>
            </a:r>
            <a:r>
              <a:rPr lang="en-US" dirty="0"/>
              <a:t>Re-Identification Cog </a:t>
            </a:r>
            <a:r>
              <a:rPr lang="en-US" dirty="0" smtClean="0"/>
              <a:t>Testing 2018)</a:t>
            </a:r>
          </a:p>
          <a:p>
            <a:r>
              <a:rPr lang="en-US" dirty="0" smtClean="0"/>
              <a:t>Use of data for targeting or discrimination</a:t>
            </a:r>
          </a:p>
          <a:p>
            <a:pPr lvl="1"/>
            <a:r>
              <a:rPr lang="en-US" dirty="0" smtClean="0"/>
              <a:t>“If someone is seeking to target people with disabled children or anything of that sort, or even elderly. If I were elderly and poor, I might be concerned. I would feel like maybe I could be a target if the data was breached.” (Re-Identification </a:t>
            </a:r>
            <a:r>
              <a:rPr lang="en-US" dirty="0"/>
              <a:t>Cog </a:t>
            </a:r>
            <a:r>
              <a:rPr lang="en-US" dirty="0" smtClean="0"/>
              <a:t>Testing 2018)</a:t>
            </a:r>
          </a:p>
          <a:p>
            <a:pPr lvl="1"/>
            <a:r>
              <a:rPr lang="en-US" dirty="0"/>
              <a:t>“But if you are, for instance, if you're Latino, even if you're here with papers and all that, just the fact that somebody could get the [data], there could be adverse consequences to you in terms of harassment.” (Re-Identification, 2018)</a:t>
            </a:r>
          </a:p>
          <a:p>
            <a:pPr lvl="1"/>
            <a:endParaRPr lang="en-US" dirty="0"/>
          </a:p>
          <a:p>
            <a:pPr marL="457200" lvl="1" indent="0">
              <a:buNone/>
            </a:pPr>
            <a:endParaRPr lang="en-US" dirty="0"/>
          </a:p>
        </p:txBody>
      </p:sp>
      <p:sp>
        <p:nvSpPr>
          <p:cNvPr id="4" name="Slide Number Placeholder 3"/>
          <p:cNvSpPr>
            <a:spLocks noGrp="1"/>
          </p:cNvSpPr>
          <p:nvPr>
            <p:ph type="sldNum" sz="quarter" idx="12"/>
          </p:nvPr>
        </p:nvSpPr>
        <p:spPr/>
        <p:txBody>
          <a:bodyPr/>
          <a:lstStyle/>
          <a:p>
            <a:fld id="{03AE04C5-3085-4F64-BC65-54FE2DBF6EB1}" type="slidenum">
              <a:rPr lang="en-US" smtClean="0"/>
              <a:pPr/>
              <a:t>12</a:t>
            </a:fld>
            <a:endParaRPr lang="en-US"/>
          </a:p>
        </p:txBody>
      </p:sp>
    </p:spTree>
    <p:extLst>
      <p:ext uri="{BB962C8B-B14F-4D97-AF65-F5344CB8AC3E}">
        <p14:creationId xmlns:p14="http://schemas.microsoft.com/office/powerpoint/2010/main" val="9910025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Community Harm</a:t>
            </a:r>
          </a:p>
        </p:txBody>
      </p:sp>
      <p:sp>
        <p:nvSpPr>
          <p:cNvPr id="3" name="Content Placeholder 2"/>
          <p:cNvSpPr>
            <a:spLocks noGrp="1"/>
          </p:cNvSpPr>
          <p:nvPr>
            <p:ph idx="1"/>
          </p:nvPr>
        </p:nvSpPr>
        <p:spPr/>
        <p:txBody>
          <a:bodyPr>
            <a:normAutofit lnSpcReduction="10000"/>
          </a:bodyPr>
          <a:lstStyle/>
          <a:p>
            <a:r>
              <a:rPr lang="en-US" dirty="0" smtClean="0"/>
              <a:t>Fear of data sharing with enforcement agencies </a:t>
            </a:r>
          </a:p>
          <a:p>
            <a:pPr lvl="1"/>
            <a:r>
              <a:rPr lang="en-US" dirty="0" smtClean="0"/>
              <a:t>Immigration and Customs Enforcement</a:t>
            </a:r>
          </a:p>
          <a:p>
            <a:r>
              <a:rPr lang="en-US" dirty="0" smtClean="0"/>
              <a:t>Populations missing from records and surveys</a:t>
            </a:r>
          </a:p>
          <a:p>
            <a:pPr lvl="1"/>
            <a:r>
              <a:rPr lang="en-US" dirty="0"/>
              <a:t>“Then you have the immigrants, the illegal immigrants and I think they are not going to want to fill everything on here. Because they do not want to get deported or have someone else deported in their family.” (Los Angeles, 2016</a:t>
            </a:r>
            <a:r>
              <a:rPr lang="en-US" dirty="0" smtClean="0"/>
              <a:t>)</a:t>
            </a:r>
          </a:p>
          <a:p>
            <a:r>
              <a:rPr lang="en-US" dirty="0" smtClean="0"/>
              <a:t>Concepts are not mutually exclusive</a:t>
            </a:r>
          </a:p>
          <a:p>
            <a:pPr lvl="1"/>
            <a:r>
              <a:rPr lang="en-US" dirty="0" smtClean="0"/>
              <a:t>Individuals are harmed when communities are harmed</a:t>
            </a:r>
            <a:endParaRPr lang="en-US" dirty="0"/>
          </a:p>
        </p:txBody>
      </p:sp>
      <p:sp>
        <p:nvSpPr>
          <p:cNvPr id="4" name="Slide Number Placeholder 3"/>
          <p:cNvSpPr>
            <a:spLocks noGrp="1"/>
          </p:cNvSpPr>
          <p:nvPr>
            <p:ph type="sldNum" sz="quarter" idx="12"/>
          </p:nvPr>
        </p:nvSpPr>
        <p:spPr/>
        <p:txBody>
          <a:bodyPr/>
          <a:lstStyle/>
          <a:p>
            <a:fld id="{03AE04C5-3085-4F64-BC65-54FE2DBF6EB1}" type="slidenum">
              <a:rPr lang="en-US" smtClean="0"/>
              <a:pPr/>
              <a:t>13</a:t>
            </a:fld>
            <a:endParaRPr lang="en-US"/>
          </a:p>
        </p:txBody>
      </p:sp>
    </p:spTree>
    <p:extLst>
      <p:ext uri="{BB962C8B-B14F-4D97-AF65-F5344CB8AC3E}">
        <p14:creationId xmlns:p14="http://schemas.microsoft.com/office/powerpoint/2010/main" val="16676297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Ethical Issues</a:t>
            </a:r>
            <a:endParaRPr lang="en-US" dirty="0"/>
          </a:p>
        </p:txBody>
      </p:sp>
      <p:sp>
        <p:nvSpPr>
          <p:cNvPr id="3" name="Content Placeholder 2"/>
          <p:cNvSpPr>
            <a:spLocks noGrp="1"/>
          </p:cNvSpPr>
          <p:nvPr>
            <p:ph idx="1"/>
          </p:nvPr>
        </p:nvSpPr>
        <p:spPr/>
        <p:txBody>
          <a:bodyPr>
            <a:normAutofit fontScale="92500" lnSpcReduction="10000"/>
          </a:bodyPr>
          <a:lstStyle/>
          <a:p>
            <a:r>
              <a:rPr lang="en-US" dirty="0"/>
              <a:t>Clarity about specific data uses vs. ability to put data to unexpected </a:t>
            </a:r>
            <a:r>
              <a:rPr lang="en-US" dirty="0" smtClean="0"/>
              <a:t>uses</a:t>
            </a:r>
          </a:p>
          <a:p>
            <a:pPr lvl="1"/>
            <a:r>
              <a:rPr lang="en-US" dirty="0" smtClean="0"/>
              <a:t>Support for admin records use is highly context dependent</a:t>
            </a:r>
          </a:p>
          <a:p>
            <a:pPr lvl="1"/>
            <a:r>
              <a:rPr lang="en-US" dirty="0" smtClean="0"/>
              <a:t>Research shows which frames increase favorability</a:t>
            </a:r>
          </a:p>
          <a:p>
            <a:pPr lvl="1"/>
            <a:r>
              <a:rPr lang="en-US" dirty="0" smtClean="0"/>
              <a:t>Unexpected uses of data are critical for research and evaluation</a:t>
            </a:r>
          </a:p>
          <a:p>
            <a:r>
              <a:rPr lang="en-US" dirty="0" smtClean="0"/>
              <a:t>Missing populations in records and surveys</a:t>
            </a:r>
          </a:p>
          <a:p>
            <a:pPr lvl="1"/>
            <a:r>
              <a:rPr lang="en-US" dirty="0" smtClean="0"/>
              <a:t>Coverage remains an issue in both admin records and surveys</a:t>
            </a:r>
          </a:p>
          <a:p>
            <a:pPr lvl="1"/>
            <a:r>
              <a:rPr lang="en-US" dirty="0" smtClean="0"/>
              <a:t>Respondents are sensitive to how a records-based approach will differentially affect communities</a:t>
            </a:r>
          </a:p>
          <a:p>
            <a:pPr lvl="1"/>
            <a:r>
              <a:rPr lang="en-US" dirty="0" smtClean="0"/>
              <a:t>Larger ethical dilemma for big data</a:t>
            </a:r>
            <a:endParaRPr lang="en-US" dirty="0"/>
          </a:p>
        </p:txBody>
      </p:sp>
      <p:sp>
        <p:nvSpPr>
          <p:cNvPr id="4" name="Slide Number Placeholder 3"/>
          <p:cNvSpPr>
            <a:spLocks noGrp="1"/>
          </p:cNvSpPr>
          <p:nvPr>
            <p:ph type="sldNum" sz="quarter" idx="12"/>
          </p:nvPr>
        </p:nvSpPr>
        <p:spPr/>
        <p:txBody>
          <a:bodyPr/>
          <a:lstStyle/>
          <a:p>
            <a:fld id="{03AE04C5-3085-4F64-BC65-54FE2DBF6EB1}" type="slidenum">
              <a:rPr lang="en-US" smtClean="0"/>
              <a:pPr/>
              <a:t>14</a:t>
            </a:fld>
            <a:endParaRPr lang="en-US"/>
          </a:p>
        </p:txBody>
      </p:sp>
    </p:spTree>
    <p:extLst>
      <p:ext uri="{BB962C8B-B14F-4D97-AF65-F5344CB8AC3E}">
        <p14:creationId xmlns:p14="http://schemas.microsoft.com/office/powerpoint/2010/main" val="11006111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endParaRPr lang="en-US"/>
          </a:p>
        </p:txBody>
      </p:sp>
      <p:sp>
        <p:nvSpPr>
          <p:cNvPr id="7" name="Content Placeholder 6"/>
          <p:cNvSpPr>
            <a:spLocks noGrp="1"/>
          </p:cNvSpPr>
          <p:nvPr>
            <p:ph idx="1"/>
          </p:nvPr>
        </p:nvSpPr>
        <p:spPr>
          <a:xfrm>
            <a:off x="595184" y="1436173"/>
            <a:ext cx="10972800" cy="4525963"/>
          </a:xfrm>
        </p:spPr>
        <p:txBody>
          <a:bodyPr>
            <a:normAutofit fontScale="92500" lnSpcReduction="20000"/>
          </a:bodyPr>
          <a:lstStyle/>
          <a:p>
            <a:pPr marL="0" indent="0">
              <a:buNone/>
            </a:pPr>
            <a:endParaRPr lang="en-US" dirty="0" smtClean="0"/>
          </a:p>
          <a:p>
            <a:pPr marL="0" indent="0" algn="ctr">
              <a:buNone/>
            </a:pPr>
            <a:r>
              <a:rPr lang="en-US" dirty="0" smtClean="0"/>
              <a:t>Aleia Clark Fobia</a:t>
            </a:r>
          </a:p>
          <a:p>
            <a:pPr marL="0" indent="0" algn="ctr">
              <a:buNone/>
            </a:pPr>
            <a:r>
              <a:rPr lang="en-US" dirty="0" smtClean="0">
                <a:hlinkClick r:id="rId3"/>
              </a:rPr>
              <a:t>aleia.yvonne.clark.fobia@census.gov</a:t>
            </a:r>
            <a:r>
              <a:rPr lang="en-US" dirty="0" smtClean="0"/>
              <a:t> </a:t>
            </a:r>
          </a:p>
          <a:p>
            <a:pPr marL="0" indent="0">
              <a:buNone/>
            </a:pPr>
            <a:endParaRPr lang="en-US" dirty="0" smtClean="0"/>
          </a:p>
          <a:p>
            <a:pPr marL="0" indent="0" algn="ctr">
              <a:buNone/>
            </a:pPr>
            <a:r>
              <a:rPr lang="en-US" dirty="0" smtClean="0"/>
              <a:t>Jennifer Hunter Childs</a:t>
            </a:r>
          </a:p>
          <a:p>
            <a:pPr marL="0" indent="0" algn="ctr">
              <a:buNone/>
            </a:pPr>
            <a:r>
              <a:rPr lang="en-US" dirty="0" smtClean="0">
                <a:hlinkClick r:id="rId4"/>
              </a:rPr>
              <a:t>jennifer.hunter.childs@census.gov</a:t>
            </a:r>
            <a:endParaRPr lang="en-US" dirty="0" smtClean="0"/>
          </a:p>
          <a:p>
            <a:pPr marL="0" indent="0" algn="ctr">
              <a:buNone/>
            </a:pPr>
            <a:endParaRPr lang="en-US" dirty="0"/>
          </a:p>
          <a:p>
            <a:pPr marL="0" indent="0" algn="ctr">
              <a:buNone/>
            </a:pPr>
            <a:r>
              <a:rPr lang="en-US" dirty="0" smtClean="0"/>
              <a:t>Casey Eggleston</a:t>
            </a:r>
          </a:p>
          <a:p>
            <a:pPr marL="0" indent="0" algn="ctr">
              <a:buNone/>
            </a:pPr>
            <a:r>
              <a:rPr lang="en-US" dirty="0" smtClean="0">
                <a:hlinkClick r:id="rId5"/>
              </a:rPr>
              <a:t>casey.m.eggleston@census.gov</a:t>
            </a:r>
            <a:r>
              <a:rPr lang="en-US" dirty="0" smtClean="0"/>
              <a:t> </a:t>
            </a:r>
            <a:endParaRPr lang="en-US" dirty="0"/>
          </a:p>
        </p:txBody>
      </p:sp>
      <p:sp>
        <p:nvSpPr>
          <p:cNvPr id="3" name="Slide Number Placeholder 2"/>
          <p:cNvSpPr>
            <a:spLocks noGrp="1"/>
          </p:cNvSpPr>
          <p:nvPr>
            <p:ph type="sldNum" sz="quarter" idx="12"/>
          </p:nvPr>
        </p:nvSpPr>
        <p:spPr/>
        <p:txBody>
          <a:bodyPr/>
          <a:lstStyle/>
          <a:p>
            <a:fld id="{03AE04C5-3085-4F64-BC65-54FE2DBF6EB1}" type="slidenum">
              <a:rPr lang="en-US" smtClean="0"/>
              <a:pPr/>
              <a:t>15</a:t>
            </a:fld>
            <a:endParaRPr lang="en-US"/>
          </a:p>
        </p:txBody>
      </p:sp>
    </p:spTree>
    <p:extLst>
      <p:ext uri="{BB962C8B-B14F-4D97-AF65-F5344CB8AC3E}">
        <p14:creationId xmlns:p14="http://schemas.microsoft.com/office/powerpoint/2010/main" val="26382633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Privacy and Confidentiality Research</a:t>
            </a:r>
          </a:p>
        </p:txBody>
      </p:sp>
      <p:sp>
        <p:nvSpPr>
          <p:cNvPr id="3" name="Content Placeholder 2"/>
          <p:cNvSpPr>
            <a:spLocks noGrp="1"/>
          </p:cNvSpPr>
          <p:nvPr>
            <p:ph idx="1"/>
          </p:nvPr>
        </p:nvSpPr>
        <p:spPr/>
        <p:txBody>
          <a:bodyPr>
            <a:normAutofit lnSpcReduction="10000"/>
          </a:bodyPr>
          <a:lstStyle/>
          <a:p>
            <a:r>
              <a:rPr lang="en-US" dirty="0" smtClean="0"/>
              <a:t>Primary </a:t>
            </a:r>
            <a:r>
              <a:rPr lang="en-US" dirty="0"/>
              <a:t>research area in preparation for </a:t>
            </a:r>
            <a:r>
              <a:rPr lang="en-US" dirty="0" smtClean="0"/>
              <a:t>2020</a:t>
            </a:r>
          </a:p>
          <a:p>
            <a:r>
              <a:rPr lang="en-US" dirty="0" smtClean="0"/>
              <a:t>Exploring opinions on use of administrative records</a:t>
            </a:r>
            <a:endParaRPr lang="en-US" dirty="0"/>
          </a:p>
          <a:p>
            <a:r>
              <a:rPr lang="en-US" dirty="0"/>
              <a:t>Quantitative collection vehicles</a:t>
            </a:r>
          </a:p>
          <a:p>
            <a:pPr lvl="1"/>
            <a:r>
              <a:rPr lang="en-US" dirty="0"/>
              <a:t>Gallup Census Module: Core and rotating questions since 2012</a:t>
            </a:r>
          </a:p>
          <a:p>
            <a:pPr lvl="1"/>
            <a:r>
              <a:rPr lang="en-US" dirty="0"/>
              <a:t>Opt-in, non-probability panel</a:t>
            </a:r>
          </a:p>
          <a:p>
            <a:r>
              <a:rPr lang="en-US" dirty="0"/>
              <a:t>Qualitative data collections</a:t>
            </a:r>
          </a:p>
          <a:p>
            <a:pPr lvl="1"/>
            <a:r>
              <a:rPr lang="en-US" dirty="0"/>
              <a:t>Focus groups</a:t>
            </a:r>
          </a:p>
          <a:p>
            <a:pPr lvl="1"/>
            <a:r>
              <a:rPr lang="en-US" dirty="0"/>
              <a:t>Cognitive interviews</a:t>
            </a:r>
          </a:p>
          <a:p>
            <a:pPr lvl="1"/>
            <a:r>
              <a:rPr lang="en-US" dirty="0"/>
              <a:t>Web probing studies</a:t>
            </a:r>
          </a:p>
        </p:txBody>
      </p:sp>
      <p:sp>
        <p:nvSpPr>
          <p:cNvPr id="5" name="Slide Number Placeholder 4"/>
          <p:cNvSpPr>
            <a:spLocks noGrp="1"/>
          </p:cNvSpPr>
          <p:nvPr>
            <p:ph type="sldNum" sz="quarter" idx="12"/>
          </p:nvPr>
        </p:nvSpPr>
        <p:spPr/>
        <p:txBody>
          <a:bodyPr/>
          <a:lstStyle/>
          <a:p>
            <a:fld id="{03AE04C5-3085-4F64-BC65-54FE2DBF6EB1}" type="slidenum">
              <a:rPr lang="en-US" smtClean="0"/>
              <a:pPr/>
              <a:t>2</a:t>
            </a:fld>
            <a:endParaRPr lang="en-US"/>
          </a:p>
        </p:txBody>
      </p:sp>
    </p:spTree>
    <p:extLst>
      <p:ext uri="{BB962C8B-B14F-4D97-AF65-F5344CB8AC3E}">
        <p14:creationId xmlns:p14="http://schemas.microsoft.com/office/powerpoint/2010/main" val="39399834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Qualitative P&amp;C Research</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89104932"/>
              </p:ext>
            </p:extLst>
          </p:nvPr>
        </p:nvGraphicFramePr>
        <p:xfrm>
          <a:off x="838200" y="1143000"/>
          <a:ext cx="10515599" cy="4321400"/>
        </p:xfrm>
        <a:graphic>
          <a:graphicData uri="http://schemas.openxmlformats.org/drawingml/2006/table">
            <a:tbl>
              <a:tblPr firstRow="1" firstCol="1" bandRow="1">
                <a:tableStyleId>{5C22544A-7EE6-4342-B048-85BDC9FD1C3A}</a:tableStyleId>
              </a:tblPr>
              <a:tblGrid>
                <a:gridCol w="841247">
                  <a:extLst>
                    <a:ext uri="{9D8B030D-6E8A-4147-A177-3AD203B41FA5}">
                      <a16:colId xmlns:a16="http://schemas.microsoft.com/office/drawing/2014/main" val="4288614633"/>
                    </a:ext>
                  </a:extLst>
                </a:gridCol>
                <a:gridCol w="4060762">
                  <a:extLst>
                    <a:ext uri="{9D8B030D-6E8A-4147-A177-3AD203B41FA5}">
                      <a16:colId xmlns:a16="http://schemas.microsoft.com/office/drawing/2014/main" val="2907405655"/>
                    </a:ext>
                  </a:extLst>
                </a:gridCol>
                <a:gridCol w="632517">
                  <a:extLst>
                    <a:ext uri="{9D8B030D-6E8A-4147-A177-3AD203B41FA5}">
                      <a16:colId xmlns:a16="http://schemas.microsoft.com/office/drawing/2014/main" val="1807567406"/>
                    </a:ext>
                  </a:extLst>
                </a:gridCol>
                <a:gridCol w="2085474">
                  <a:extLst>
                    <a:ext uri="{9D8B030D-6E8A-4147-A177-3AD203B41FA5}">
                      <a16:colId xmlns:a16="http://schemas.microsoft.com/office/drawing/2014/main" val="1292244535"/>
                    </a:ext>
                  </a:extLst>
                </a:gridCol>
                <a:gridCol w="2895599">
                  <a:extLst>
                    <a:ext uri="{9D8B030D-6E8A-4147-A177-3AD203B41FA5}">
                      <a16:colId xmlns:a16="http://schemas.microsoft.com/office/drawing/2014/main" val="2088282005"/>
                    </a:ext>
                  </a:extLst>
                </a:gridCol>
              </a:tblGrid>
              <a:tr h="311930">
                <a:tc>
                  <a:txBody>
                    <a:bodyPr/>
                    <a:lstStyle/>
                    <a:p>
                      <a:pPr marL="0" marR="0">
                        <a:lnSpc>
                          <a:spcPct val="107000"/>
                        </a:lnSpc>
                        <a:spcBef>
                          <a:spcPts val="0"/>
                        </a:spcBef>
                        <a:spcAft>
                          <a:spcPts val="0"/>
                        </a:spcAft>
                      </a:pPr>
                      <a:r>
                        <a:rPr lang="en-US" sz="1800" dirty="0">
                          <a:effectLst/>
                        </a:rPr>
                        <a:t>Year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Name of Study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Type of Study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Reason</a:t>
                      </a:r>
                      <a:r>
                        <a:rPr lang="en-US" sz="1800" baseline="0" dirty="0" smtClean="0">
                          <a:effectLst/>
                          <a:latin typeface="Calibri" panose="020F0502020204030204" pitchFamily="34" charset="0"/>
                          <a:ea typeface="Calibri" panose="020F0502020204030204" pitchFamily="34" charset="0"/>
                          <a:cs typeface="Times New Roman" panose="02020603050405020304" pitchFamily="18" charset="0"/>
                        </a:rPr>
                        <a:t> for study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16437727"/>
                  </a:ext>
                </a:extLst>
              </a:tr>
              <a:tr h="692605">
                <a:tc rowSpan="3">
                  <a:txBody>
                    <a:bodyPr/>
                    <a:lstStyle/>
                    <a:p>
                      <a:pPr marL="0" marR="0">
                        <a:lnSpc>
                          <a:spcPct val="107000"/>
                        </a:lnSpc>
                        <a:spcBef>
                          <a:spcPts val="0"/>
                        </a:spcBef>
                        <a:spcAft>
                          <a:spcPts val="0"/>
                        </a:spcAft>
                      </a:pPr>
                      <a:r>
                        <a:rPr lang="en-US" sz="1800" dirty="0">
                          <a:effectLst/>
                        </a:rPr>
                        <a:t>2015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smtClean="0">
                          <a:effectLst/>
                        </a:rPr>
                        <a:t>P&amp;C Census</a:t>
                      </a:r>
                      <a:r>
                        <a:rPr lang="en-US" sz="1800" baseline="0" dirty="0" smtClean="0">
                          <a:effectLst/>
                        </a:rPr>
                        <a:t> Test </a:t>
                      </a:r>
                      <a:r>
                        <a:rPr lang="en-US" sz="1800" dirty="0" smtClean="0">
                          <a:effectLst/>
                        </a:rPr>
                        <a:t>Focus Groups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0"/>
                        </a:spcAft>
                      </a:pPr>
                      <a:r>
                        <a:rPr lang="en-US" sz="1800" dirty="0" smtClean="0">
                          <a:effectLst/>
                        </a:rPr>
                        <a:t>52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Focus groups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Investigate</a:t>
                      </a:r>
                      <a:r>
                        <a:rPr lang="en-US" sz="1800" baseline="0" dirty="0" smtClean="0">
                          <a:effectLst/>
                          <a:latin typeface="Calibri" panose="020F0502020204030204" pitchFamily="34" charset="0"/>
                          <a:ea typeface="Calibri" panose="020F0502020204030204" pitchFamily="34" charset="0"/>
                          <a:cs typeface="Times New Roman" panose="02020603050405020304" pitchFamily="18" charset="0"/>
                        </a:rPr>
                        <a:t> privacy and confidentiality concerns</a:t>
                      </a:r>
                      <a:endParaRPr lang="en-US" sz="1800" dirty="0" smtClean="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03789770"/>
                  </a:ext>
                </a:extLst>
              </a:tr>
              <a:tr h="353369">
                <a:tc vMerge="1">
                  <a:txBody>
                    <a:bodyPr/>
                    <a:lstStyle/>
                    <a:p>
                      <a:endParaRPr lang="en-US"/>
                    </a:p>
                  </a:txBody>
                  <a:tcPr/>
                </a:tc>
                <a:tc rowSpan="2">
                  <a:txBody>
                    <a:bodyPr/>
                    <a:lstStyle/>
                    <a:p>
                      <a:pPr marL="0" marR="0">
                        <a:lnSpc>
                          <a:spcPct val="107000"/>
                        </a:lnSpc>
                        <a:spcBef>
                          <a:spcPts val="0"/>
                        </a:spcBef>
                        <a:spcAft>
                          <a:spcPts val="0"/>
                        </a:spcAft>
                      </a:pPr>
                      <a:r>
                        <a:rPr lang="en-US" sz="1800" dirty="0">
                          <a:effectLst/>
                        </a:rPr>
                        <a:t>Respondent </a:t>
                      </a:r>
                      <a:r>
                        <a:rPr lang="en-US" sz="1800" dirty="0" smtClean="0">
                          <a:effectLst/>
                        </a:rPr>
                        <a:t>Confidentiality Messaging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0"/>
                        </a:spcAft>
                      </a:pPr>
                      <a:r>
                        <a:rPr lang="en-US" sz="1800" dirty="0" smtClean="0">
                          <a:effectLst/>
                        </a:rPr>
                        <a:t>303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Web probing</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marL="0" marR="0">
                        <a:lnSpc>
                          <a:spcPct val="107000"/>
                        </a:lnSpc>
                        <a:spcBef>
                          <a:spcPts val="0"/>
                        </a:spcBef>
                        <a:spcAft>
                          <a:spcPts val="0"/>
                        </a:spcAft>
                      </a:pP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Test respondent-facing</a:t>
                      </a:r>
                      <a:r>
                        <a:rPr lang="en-US" sz="1800" baseline="0" dirty="0" smtClean="0">
                          <a:effectLst/>
                          <a:latin typeface="Calibri" panose="020F0502020204030204" pitchFamily="34" charset="0"/>
                          <a:ea typeface="Calibri" panose="020F0502020204030204" pitchFamily="34" charset="0"/>
                          <a:cs typeface="Times New Roman" panose="02020603050405020304" pitchFamily="18" charset="0"/>
                        </a:rPr>
                        <a:t> privacy and confidentiality messaging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4044072"/>
                  </a:ext>
                </a:extLst>
              </a:tr>
              <a:tr h="546470">
                <a:tc vMerge="1">
                  <a:txBody>
                    <a:bodyPr/>
                    <a:lstStyle/>
                    <a:p>
                      <a:endParaRPr lang="en-US"/>
                    </a:p>
                  </a:txBody>
                  <a:tcPr/>
                </a:tc>
                <a:tc vMerge="1">
                  <a:txBody>
                    <a:bodyPr/>
                    <a:lstStyle/>
                    <a:p>
                      <a:endParaRPr lang="en-US"/>
                    </a:p>
                  </a:txBody>
                  <a:tcPr/>
                </a:tc>
                <a:tc>
                  <a:txBody>
                    <a:bodyPr/>
                    <a:lstStyle/>
                    <a:p>
                      <a:pPr marL="0" marR="0" algn="l">
                        <a:lnSpc>
                          <a:spcPct val="107000"/>
                        </a:lnSpc>
                        <a:spcBef>
                          <a:spcPts val="0"/>
                        </a:spcBef>
                        <a:spcAft>
                          <a:spcPts val="0"/>
                        </a:spcAft>
                      </a:pPr>
                      <a:r>
                        <a:rPr lang="en-US" sz="1800" dirty="0">
                          <a:effectLst/>
                        </a:rPr>
                        <a:t>40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Cognitive interviews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pPr marL="0" marR="0">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65934276"/>
                  </a:ext>
                </a:extLst>
              </a:tr>
              <a:tr h="599893">
                <a:tc rowSpan="3">
                  <a:txBody>
                    <a:bodyPr/>
                    <a:lstStyle/>
                    <a:p>
                      <a:pPr marL="0" marR="0">
                        <a:lnSpc>
                          <a:spcPct val="107000"/>
                        </a:lnSpc>
                        <a:spcBef>
                          <a:spcPts val="0"/>
                        </a:spcBef>
                        <a:spcAft>
                          <a:spcPts val="0"/>
                        </a:spcAft>
                      </a:pPr>
                      <a:r>
                        <a:rPr lang="en-US" sz="1800">
                          <a:effectLst/>
                        </a:rPr>
                        <a:t>2016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smtClean="0">
                          <a:effectLst/>
                        </a:rPr>
                        <a:t>P&amp;C Census</a:t>
                      </a:r>
                      <a:r>
                        <a:rPr lang="en-US" sz="1800" baseline="0" dirty="0" smtClean="0">
                          <a:effectLst/>
                        </a:rPr>
                        <a:t> Test </a:t>
                      </a:r>
                      <a:r>
                        <a:rPr lang="en-US" sz="1800" dirty="0" smtClean="0">
                          <a:effectLst/>
                        </a:rPr>
                        <a:t>Focus Groups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0"/>
                        </a:spcAft>
                      </a:pPr>
                      <a:r>
                        <a:rPr lang="en-US" sz="1800" dirty="0" smtClean="0">
                          <a:effectLst/>
                        </a:rPr>
                        <a:t>57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Focus groups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Investigate</a:t>
                      </a:r>
                      <a:r>
                        <a:rPr lang="en-US" sz="1800" baseline="0" dirty="0" smtClean="0">
                          <a:effectLst/>
                          <a:latin typeface="Calibri" panose="020F0502020204030204" pitchFamily="34" charset="0"/>
                          <a:ea typeface="Calibri" panose="020F0502020204030204" pitchFamily="34" charset="0"/>
                          <a:cs typeface="Times New Roman" panose="02020603050405020304" pitchFamily="18" charset="0"/>
                        </a:rPr>
                        <a:t> privacy and confidentiality concerns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87226972"/>
                  </a:ext>
                </a:extLst>
              </a:tr>
              <a:tr h="299946">
                <a:tc vMerge="1">
                  <a:txBody>
                    <a:bodyPr/>
                    <a:lstStyle/>
                    <a:p>
                      <a:endParaRPr lang="en-US"/>
                    </a:p>
                  </a:txBody>
                  <a:tcPr/>
                </a:tc>
                <a:tc rowSpan="2">
                  <a:txBody>
                    <a:bodyPr/>
                    <a:lstStyle/>
                    <a:p>
                      <a:pPr marL="0" marR="0">
                        <a:lnSpc>
                          <a:spcPct val="107000"/>
                        </a:lnSpc>
                        <a:spcBef>
                          <a:spcPts val="0"/>
                        </a:spcBef>
                        <a:spcAft>
                          <a:spcPts val="0"/>
                        </a:spcAft>
                      </a:pPr>
                      <a:r>
                        <a:rPr lang="en-US" sz="1800" dirty="0" smtClean="0">
                          <a:effectLst/>
                        </a:rPr>
                        <a:t>Confidentiality </a:t>
                      </a:r>
                      <a:r>
                        <a:rPr lang="en-US" sz="1800" dirty="0">
                          <a:effectLst/>
                        </a:rPr>
                        <a:t>Pledge </a:t>
                      </a:r>
                      <a:r>
                        <a:rPr lang="en-US" sz="1800" dirty="0" smtClean="0">
                          <a:effectLst/>
                        </a:rPr>
                        <a:t>Testing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0"/>
                        </a:spcAft>
                      </a:pPr>
                      <a:r>
                        <a:rPr lang="en-US" sz="1800" dirty="0" smtClean="0">
                          <a:effectLst/>
                        </a:rPr>
                        <a:t>360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Web probing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marL="0" marR="0">
                        <a:lnSpc>
                          <a:spcPct val="107000"/>
                        </a:lnSpc>
                        <a:spcBef>
                          <a:spcPts val="0"/>
                        </a:spcBef>
                        <a:spcAft>
                          <a:spcPts val="0"/>
                        </a:spcAft>
                      </a:pP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Develop</a:t>
                      </a:r>
                      <a:r>
                        <a:rPr lang="en-US" sz="1800" baseline="0" dirty="0" smtClean="0">
                          <a:effectLst/>
                          <a:latin typeface="Calibri" panose="020F0502020204030204" pitchFamily="34" charset="0"/>
                          <a:ea typeface="Calibri" panose="020F0502020204030204" pitchFamily="34" charset="0"/>
                          <a:cs typeface="Times New Roman" panose="02020603050405020304" pitchFamily="18" charset="0"/>
                        </a:rPr>
                        <a:t> and test new confidentiality pledge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89677711"/>
                  </a:ext>
                </a:extLst>
              </a:tr>
              <a:tr h="343199">
                <a:tc vMerge="1">
                  <a:txBody>
                    <a:bodyPr/>
                    <a:lstStyle/>
                    <a:p>
                      <a:endParaRPr lang="en-US"/>
                    </a:p>
                  </a:txBody>
                  <a:tcPr/>
                </a:tc>
                <a:tc vMerge="1">
                  <a:txBody>
                    <a:bodyPr/>
                    <a:lstStyle/>
                    <a:p>
                      <a:endParaRPr lang="en-US"/>
                    </a:p>
                  </a:txBody>
                  <a:tcPr/>
                </a:tc>
                <a:tc>
                  <a:txBody>
                    <a:bodyPr/>
                    <a:lstStyle/>
                    <a:p>
                      <a:pPr marL="0" marR="0" algn="l">
                        <a:lnSpc>
                          <a:spcPct val="107000"/>
                        </a:lnSpc>
                        <a:spcBef>
                          <a:spcPts val="0"/>
                        </a:spcBef>
                        <a:spcAft>
                          <a:spcPts val="0"/>
                        </a:spcAft>
                      </a:pPr>
                      <a:r>
                        <a:rPr lang="en-US" sz="1800" dirty="0" smtClean="0">
                          <a:effectLst/>
                        </a:rPr>
                        <a:t>30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Cognitive interviews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pPr marL="0" marR="0">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91066316"/>
                  </a:ext>
                </a:extLst>
              </a:tr>
              <a:tr h="513364">
                <a:tc>
                  <a:txBody>
                    <a:bodyPr/>
                    <a:lstStyle/>
                    <a:p>
                      <a:pPr marL="0" marR="0">
                        <a:lnSpc>
                          <a:spcPct val="107000"/>
                        </a:lnSpc>
                        <a:spcBef>
                          <a:spcPts val="0"/>
                        </a:spcBef>
                        <a:spcAft>
                          <a:spcPts val="0"/>
                        </a:spcAft>
                      </a:pPr>
                      <a:r>
                        <a:rPr lang="en-US" sz="1800">
                          <a:effectLst/>
                        </a:rPr>
                        <a:t>2017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smtClean="0">
                          <a:effectLst/>
                        </a:rPr>
                        <a:t>Re-Identification</a:t>
                      </a:r>
                      <a:r>
                        <a:rPr lang="en-US" sz="1800" baseline="0" dirty="0" smtClean="0">
                          <a:effectLst/>
                        </a:rPr>
                        <a:t> Survey Cognitive Test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0"/>
                        </a:spcAft>
                      </a:pPr>
                      <a:r>
                        <a:rPr lang="en-US" sz="1800" dirty="0">
                          <a:effectLst/>
                        </a:rPr>
                        <a:t>28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Cognitive interviews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Test</a:t>
                      </a:r>
                      <a:r>
                        <a:rPr lang="en-US" sz="1800" baseline="0" dirty="0" smtClean="0">
                          <a:effectLst/>
                          <a:latin typeface="Calibri" panose="020F0502020204030204" pitchFamily="34" charset="0"/>
                          <a:ea typeface="Calibri" panose="020F0502020204030204" pitchFamily="34" charset="0"/>
                          <a:cs typeface="Times New Roman" panose="02020603050405020304" pitchFamily="18" charset="0"/>
                        </a:rPr>
                        <a:t> questionnaire about privacy concerns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30840332"/>
                  </a:ext>
                </a:extLst>
              </a:tr>
              <a:tr h="343199">
                <a:tc>
                  <a:txBody>
                    <a:bodyPr/>
                    <a:lstStyle/>
                    <a:p>
                      <a:pPr marL="0" marR="0">
                        <a:lnSpc>
                          <a:spcPct val="107000"/>
                        </a:lnSpc>
                        <a:spcBef>
                          <a:spcPts val="0"/>
                        </a:spcBef>
                        <a:spcAft>
                          <a:spcPts val="0"/>
                        </a:spcAft>
                      </a:pPr>
                      <a:r>
                        <a:rPr lang="en-US" sz="1800">
                          <a:effectLst/>
                        </a:rPr>
                        <a:t>2018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smtClean="0">
                          <a:effectLst/>
                        </a:rPr>
                        <a:t>Privacy Act Cognitive Testing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0"/>
                        </a:spcAft>
                      </a:pPr>
                      <a:r>
                        <a:rPr lang="en-US" sz="1800" dirty="0" smtClean="0">
                          <a:effectLst/>
                        </a:rPr>
                        <a:t>38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Cognitive interviews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Test language</a:t>
                      </a:r>
                      <a:r>
                        <a:rPr lang="en-US" sz="1800" baseline="0" dirty="0" smtClean="0">
                          <a:effectLst/>
                          <a:latin typeface="Calibri" panose="020F0502020204030204" pitchFamily="34" charset="0"/>
                          <a:ea typeface="Calibri" panose="020F0502020204030204" pitchFamily="34" charset="0"/>
                          <a:cs typeface="Times New Roman" panose="02020603050405020304" pitchFamily="18" charset="0"/>
                        </a:rPr>
                        <a:t> required by Privacy Act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43051261"/>
                  </a:ext>
                </a:extLst>
              </a:tr>
            </a:tbl>
          </a:graphicData>
        </a:graphic>
      </p:graphicFrame>
      <p:sp>
        <p:nvSpPr>
          <p:cNvPr id="5" name="Slide Number Placeholder 4"/>
          <p:cNvSpPr>
            <a:spLocks noGrp="1"/>
          </p:cNvSpPr>
          <p:nvPr>
            <p:ph type="sldNum" sz="quarter" idx="12"/>
          </p:nvPr>
        </p:nvSpPr>
        <p:spPr/>
        <p:txBody>
          <a:bodyPr/>
          <a:lstStyle/>
          <a:p>
            <a:fld id="{03AE04C5-3085-4F64-BC65-54FE2DBF6EB1}" type="slidenum">
              <a:rPr lang="en-US" smtClean="0"/>
              <a:pPr/>
              <a:t>3</a:t>
            </a:fld>
            <a:endParaRPr lang="en-US"/>
          </a:p>
        </p:txBody>
      </p:sp>
    </p:spTree>
    <p:extLst>
      <p:ext uri="{BB962C8B-B14F-4D97-AF65-F5344CB8AC3E}">
        <p14:creationId xmlns:p14="http://schemas.microsoft.com/office/powerpoint/2010/main" val="7638565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Themes</a:t>
            </a:r>
            <a:endParaRPr lang="en-US" dirty="0"/>
          </a:p>
        </p:txBody>
      </p:sp>
      <p:sp>
        <p:nvSpPr>
          <p:cNvPr id="3" name="Content Placeholder 2"/>
          <p:cNvSpPr>
            <a:spLocks noGrp="1"/>
          </p:cNvSpPr>
          <p:nvPr>
            <p:ph idx="1"/>
          </p:nvPr>
        </p:nvSpPr>
        <p:spPr/>
        <p:txBody>
          <a:bodyPr/>
          <a:lstStyle/>
          <a:p>
            <a:r>
              <a:rPr lang="en-US" dirty="0" smtClean="0"/>
              <a:t>Expectations of privacy and data security</a:t>
            </a:r>
          </a:p>
          <a:p>
            <a:r>
              <a:rPr lang="en-US" dirty="0" smtClean="0"/>
              <a:t>Expectations and perceptions of data linkage and sharing</a:t>
            </a:r>
            <a:endParaRPr lang="en-US" dirty="0"/>
          </a:p>
          <a:p>
            <a:r>
              <a:rPr lang="en-US" dirty="0" smtClean="0"/>
              <a:t>Concepts of harm </a:t>
            </a:r>
          </a:p>
          <a:p>
            <a:r>
              <a:rPr lang="en-US" dirty="0" smtClean="0"/>
              <a:t>Discussion of ethics</a:t>
            </a:r>
            <a:endParaRPr lang="en-US" dirty="0"/>
          </a:p>
        </p:txBody>
      </p:sp>
      <p:sp>
        <p:nvSpPr>
          <p:cNvPr id="4" name="Slide Number Placeholder 3"/>
          <p:cNvSpPr>
            <a:spLocks noGrp="1"/>
          </p:cNvSpPr>
          <p:nvPr>
            <p:ph type="sldNum" sz="quarter" idx="12"/>
          </p:nvPr>
        </p:nvSpPr>
        <p:spPr/>
        <p:txBody>
          <a:bodyPr/>
          <a:lstStyle/>
          <a:p>
            <a:fld id="{03AE04C5-3085-4F64-BC65-54FE2DBF6EB1}" type="slidenum">
              <a:rPr lang="en-US" smtClean="0"/>
              <a:pPr/>
              <a:t>4</a:t>
            </a:fld>
            <a:endParaRPr lang="en-US"/>
          </a:p>
        </p:txBody>
      </p:sp>
    </p:spTree>
    <p:extLst>
      <p:ext uri="{BB962C8B-B14F-4D97-AF65-F5344CB8AC3E}">
        <p14:creationId xmlns:p14="http://schemas.microsoft.com/office/powerpoint/2010/main" val="15260741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Expectations of Privacy</a:t>
            </a:r>
            <a:endParaRPr lang="en-US" dirty="0"/>
          </a:p>
        </p:txBody>
      </p:sp>
      <p:sp>
        <p:nvSpPr>
          <p:cNvPr id="3" name="Content Placeholder 2"/>
          <p:cNvSpPr>
            <a:spLocks noGrp="1"/>
          </p:cNvSpPr>
          <p:nvPr>
            <p:ph idx="1"/>
          </p:nvPr>
        </p:nvSpPr>
        <p:spPr/>
        <p:txBody>
          <a:bodyPr>
            <a:normAutofit fontScale="85000" lnSpcReduction="20000"/>
          </a:bodyPr>
          <a:lstStyle/>
          <a:p>
            <a:r>
              <a:rPr lang="en-US" dirty="0"/>
              <a:t>Low </a:t>
            </a:r>
            <a:r>
              <a:rPr lang="en-US" dirty="0" smtClean="0"/>
              <a:t>expectations </a:t>
            </a:r>
            <a:r>
              <a:rPr lang="en-US" dirty="0"/>
              <a:t>of privacy and resignation to </a:t>
            </a:r>
            <a:r>
              <a:rPr lang="en-US" dirty="0" smtClean="0"/>
              <a:t>it</a:t>
            </a:r>
          </a:p>
          <a:p>
            <a:pPr lvl="1"/>
            <a:r>
              <a:rPr lang="en-US" dirty="0" smtClean="0"/>
              <a:t>“Well</a:t>
            </a:r>
            <a:r>
              <a:rPr lang="en-US" dirty="0"/>
              <a:t>, like, the government can access any information they'd like.  So, I'm saying, you know, without, whether I allow them to or not.  So, you </a:t>
            </a:r>
            <a:r>
              <a:rPr lang="en-US" dirty="0" smtClean="0"/>
              <a:t>know…” </a:t>
            </a:r>
            <a:r>
              <a:rPr lang="en-US" dirty="0"/>
              <a:t>(</a:t>
            </a:r>
            <a:r>
              <a:rPr lang="en-US" dirty="0" smtClean="0"/>
              <a:t>Houston, English, </a:t>
            </a:r>
            <a:r>
              <a:rPr lang="en-US" dirty="0"/>
              <a:t>2016</a:t>
            </a:r>
            <a:r>
              <a:rPr lang="en-US" dirty="0" smtClean="0"/>
              <a:t>)</a:t>
            </a:r>
            <a:endParaRPr lang="en-US" dirty="0"/>
          </a:p>
          <a:p>
            <a:pPr lvl="1"/>
            <a:r>
              <a:rPr lang="en-US" dirty="0" smtClean="0"/>
              <a:t>“All </a:t>
            </a:r>
            <a:r>
              <a:rPr lang="en-US" dirty="0"/>
              <a:t>they're going to find out is I really like cherries a lot and, you know, I shop a lot. </a:t>
            </a:r>
            <a:r>
              <a:rPr lang="en-US" dirty="0" smtClean="0"/>
              <a:t>I'm </a:t>
            </a:r>
            <a:r>
              <a:rPr lang="en-US" dirty="0"/>
              <a:t>a shop-a-</a:t>
            </a:r>
            <a:r>
              <a:rPr lang="en-US" dirty="0" err="1"/>
              <a:t>holic</a:t>
            </a:r>
            <a:r>
              <a:rPr lang="en-US" dirty="0"/>
              <a:t> and they know what I buy, and they know what I eat</a:t>
            </a:r>
            <a:r>
              <a:rPr lang="en-US" dirty="0" smtClean="0"/>
              <a:t>. </a:t>
            </a:r>
            <a:r>
              <a:rPr lang="en-US" dirty="0"/>
              <a:t>And it doesn't bother me. Everything. </a:t>
            </a:r>
            <a:r>
              <a:rPr lang="en-US" dirty="0" smtClean="0"/>
              <a:t>It </a:t>
            </a:r>
            <a:r>
              <a:rPr lang="en-US" dirty="0"/>
              <a:t>doesn't matter</a:t>
            </a:r>
            <a:r>
              <a:rPr lang="en-US" dirty="0" smtClean="0"/>
              <a:t>. </a:t>
            </a:r>
            <a:r>
              <a:rPr lang="en-US" dirty="0"/>
              <a:t>They know exactly ... you know, if they want to know, they know. </a:t>
            </a:r>
            <a:r>
              <a:rPr lang="en-US" dirty="0" smtClean="0"/>
              <a:t>You're </a:t>
            </a:r>
            <a:r>
              <a:rPr lang="en-US" dirty="0"/>
              <a:t>going to go to a hospital, they can get your records. </a:t>
            </a:r>
            <a:r>
              <a:rPr lang="en-US" dirty="0" smtClean="0"/>
              <a:t>They </a:t>
            </a:r>
            <a:r>
              <a:rPr lang="en-US" dirty="0"/>
              <a:t>could read about it. </a:t>
            </a:r>
            <a:r>
              <a:rPr lang="en-US" dirty="0" smtClean="0"/>
              <a:t>Anything </a:t>
            </a:r>
            <a:r>
              <a:rPr lang="en-US" dirty="0"/>
              <a:t>medically or whatever you're doing, a reprimand at work, they'll know about it. </a:t>
            </a:r>
            <a:r>
              <a:rPr lang="en-US" dirty="0" smtClean="0"/>
              <a:t>So </a:t>
            </a:r>
            <a:r>
              <a:rPr lang="en-US" dirty="0"/>
              <a:t>it doesn't matter. You know, you've got to accept. </a:t>
            </a:r>
            <a:r>
              <a:rPr lang="en-US" dirty="0" smtClean="0"/>
              <a:t>That's </a:t>
            </a:r>
            <a:r>
              <a:rPr lang="en-US" dirty="0"/>
              <a:t>the society we live in and it's been that way since I was born</a:t>
            </a:r>
            <a:r>
              <a:rPr lang="en-US" dirty="0" smtClean="0"/>
              <a:t>. </a:t>
            </a:r>
            <a:r>
              <a:rPr lang="en-US" dirty="0"/>
              <a:t>I've been here all my life, and, you know, it's just something that I've accepted</a:t>
            </a:r>
            <a:r>
              <a:rPr lang="en-US" dirty="0" smtClean="0"/>
              <a:t>. </a:t>
            </a:r>
            <a:r>
              <a:rPr lang="en-US" dirty="0"/>
              <a:t>But it doesn't really bother </a:t>
            </a:r>
            <a:r>
              <a:rPr lang="en-US" dirty="0" smtClean="0"/>
              <a:t>me.” (Non-Hispanic, Los Angeles 2016)</a:t>
            </a:r>
            <a:endParaRPr lang="en-US" dirty="0"/>
          </a:p>
        </p:txBody>
      </p:sp>
      <p:sp>
        <p:nvSpPr>
          <p:cNvPr id="5" name="Slide Number Placeholder 4"/>
          <p:cNvSpPr>
            <a:spLocks noGrp="1"/>
          </p:cNvSpPr>
          <p:nvPr>
            <p:ph type="sldNum" sz="quarter" idx="12"/>
          </p:nvPr>
        </p:nvSpPr>
        <p:spPr/>
        <p:txBody>
          <a:bodyPr/>
          <a:lstStyle/>
          <a:p>
            <a:fld id="{03AE04C5-3085-4F64-BC65-54FE2DBF6EB1}" type="slidenum">
              <a:rPr lang="en-US" smtClean="0"/>
              <a:pPr/>
              <a:t>5</a:t>
            </a:fld>
            <a:endParaRPr lang="en-US"/>
          </a:p>
        </p:txBody>
      </p:sp>
    </p:spTree>
    <p:extLst>
      <p:ext uri="{BB962C8B-B14F-4D97-AF65-F5344CB8AC3E}">
        <p14:creationId xmlns:p14="http://schemas.microsoft.com/office/powerpoint/2010/main" val="2656557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Expectations of Privacy</a:t>
            </a:r>
          </a:p>
        </p:txBody>
      </p:sp>
      <p:sp>
        <p:nvSpPr>
          <p:cNvPr id="3" name="Content Placeholder 2"/>
          <p:cNvSpPr>
            <a:spLocks noGrp="1"/>
          </p:cNvSpPr>
          <p:nvPr>
            <p:ph idx="1"/>
          </p:nvPr>
        </p:nvSpPr>
        <p:spPr/>
        <p:txBody>
          <a:bodyPr>
            <a:normAutofit/>
          </a:bodyPr>
          <a:lstStyle/>
          <a:p>
            <a:r>
              <a:rPr lang="en-US" dirty="0" smtClean="0"/>
              <a:t>Perception that the government </a:t>
            </a:r>
            <a:r>
              <a:rPr lang="en-US" dirty="0"/>
              <a:t>already knows </a:t>
            </a:r>
            <a:r>
              <a:rPr lang="en-US" dirty="0" smtClean="0"/>
              <a:t>everything</a:t>
            </a:r>
          </a:p>
          <a:p>
            <a:r>
              <a:rPr lang="en-US" dirty="0" smtClean="0"/>
              <a:t>People </a:t>
            </a:r>
            <a:r>
              <a:rPr lang="en-US" dirty="0"/>
              <a:t>think the government has access to everything that any agency collects at any </a:t>
            </a:r>
            <a:r>
              <a:rPr lang="en-US" dirty="0" smtClean="0"/>
              <a:t>time</a:t>
            </a:r>
          </a:p>
          <a:p>
            <a:pPr lvl="1"/>
            <a:r>
              <a:rPr lang="en-US" dirty="0"/>
              <a:t>“Big Brother”</a:t>
            </a:r>
          </a:p>
          <a:p>
            <a:pPr lvl="1"/>
            <a:r>
              <a:rPr lang="en-US" dirty="0" smtClean="0"/>
              <a:t>“</a:t>
            </a:r>
            <a:r>
              <a:rPr lang="en-US" dirty="0"/>
              <a:t>It goes in their computer memory banks and they can pull up anything on </a:t>
            </a:r>
            <a:r>
              <a:rPr lang="en-US" dirty="0" smtClean="0"/>
              <a:t>you.” (African-American, 50+, Savannah, 2015)</a:t>
            </a:r>
          </a:p>
          <a:p>
            <a:pPr lvl="1"/>
            <a:r>
              <a:rPr lang="en-US" dirty="0" smtClean="0"/>
              <a:t>“Well</a:t>
            </a:r>
            <a:r>
              <a:rPr lang="en-US" dirty="0"/>
              <a:t>, I think once you pay taxes, that’s it. </a:t>
            </a:r>
            <a:r>
              <a:rPr lang="en-US" dirty="0" smtClean="0"/>
              <a:t>Your </a:t>
            </a:r>
            <a:r>
              <a:rPr lang="en-US" dirty="0"/>
              <a:t>information is available to any Federal agency that wants </a:t>
            </a:r>
            <a:r>
              <a:rPr lang="en-US" dirty="0" smtClean="0"/>
              <a:t>it.” (Maricopa, 50+, White, 2015)</a:t>
            </a:r>
          </a:p>
          <a:p>
            <a:pPr lvl="1"/>
            <a:endParaRPr lang="en-US" dirty="0"/>
          </a:p>
          <a:p>
            <a:endParaRPr lang="en-US" dirty="0"/>
          </a:p>
        </p:txBody>
      </p:sp>
      <p:sp>
        <p:nvSpPr>
          <p:cNvPr id="5" name="Slide Number Placeholder 4"/>
          <p:cNvSpPr>
            <a:spLocks noGrp="1"/>
          </p:cNvSpPr>
          <p:nvPr>
            <p:ph type="sldNum" sz="quarter" idx="12"/>
          </p:nvPr>
        </p:nvSpPr>
        <p:spPr/>
        <p:txBody>
          <a:bodyPr/>
          <a:lstStyle/>
          <a:p>
            <a:fld id="{03AE04C5-3085-4F64-BC65-54FE2DBF6EB1}" type="slidenum">
              <a:rPr lang="en-US" smtClean="0"/>
              <a:pPr/>
              <a:t>6</a:t>
            </a:fld>
            <a:endParaRPr lang="en-US"/>
          </a:p>
        </p:txBody>
      </p:sp>
    </p:spTree>
    <p:extLst>
      <p:ext uri="{BB962C8B-B14F-4D97-AF65-F5344CB8AC3E}">
        <p14:creationId xmlns:p14="http://schemas.microsoft.com/office/powerpoint/2010/main" val="18934305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Expectations of Privacy</a:t>
            </a:r>
          </a:p>
        </p:txBody>
      </p:sp>
      <p:sp>
        <p:nvSpPr>
          <p:cNvPr id="3" name="Content Placeholder 2"/>
          <p:cNvSpPr>
            <a:spLocks noGrp="1"/>
          </p:cNvSpPr>
          <p:nvPr>
            <p:ph idx="1"/>
          </p:nvPr>
        </p:nvSpPr>
        <p:spPr/>
        <p:txBody>
          <a:bodyPr>
            <a:normAutofit lnSpcReduction="10000"/>
          </a:bodyPr>
          <a:lstStyle/>
          <a:p>
            <a:r>
              <a:rPr lang="en-US" dirty="0"/>
              <a:t>Perception of age differences in expectations of privacy</a:t>
            </a:r>
          </a:p>
          <a:p>
            <a:pPr lvl="1"/>
            <a:r>
              <a:rPr lang="en-US" dirty="0"/>
              <a:t>Younger generation has </a:t>
            </a:r>
            <a:r>
              <a:rPr lang="en-US" dirty="0" smtClean="0"/>
              <a:t>“put </a:t>
            </a:r>
            <a:r>
              <a:rPr lang="en-US" dirty="0"/>
              <a:t>themselves out </a:t>
            </a:r>
            <a:r>
              <a:rPr lang="en-US" dirty="0" smtClean="0"/>
              <a:t>there” and </a:t>
            </a:r>
            <a:r>
              <a:rPr lang="en-US" dirty="0"/>
              <a:t>made their </a:t>
            </a:r>
            <a:r>
              <a:rPr lang="en-US" dirty="0" smtClean="0"/>
              <a:t>own information public. (Re-Identification, 2017)</a:t>
            </a:r>
            <a:endParaRPr lang="en-US" dirty="0"/>
          </a:p>
          <a:p>
            <a:r>
              <a:rPr lang="en-US" dirty="0" smtClean="0"/>
              <a:t>Census data is sometimes seen as available/</a:t>
            </a:r>
            <a:r>
              <a:rPr lang="en-US" dirty="0" err="1" smtClean="0"/>
              <a:t>googleable</a:t>
            </a:r>
            <a:endParaRPr lang="en-US" dirty="0" smtClean="0"/>
          </a:p>
          <a:p>
            <a:pPr lvl="1"/>
            <a:r>
              <a:rPr lang="en-US" dirty="0" smtClean="0"/>
              <a:t>“I </a:t>
            </a:r>
            <a:r>
              <a:rPr lang="en-US" dirty="0"/>
              <a:t>don’t think really I do because the questions that they ask me are stuff like practically – if someone was good at hacking computers or anything, they could probably find that through Facebook, so – and like she was saying, those are just questions that don’t necessarily get too personal with me as a </a:t>
            </a:r>
            <a:r>
              <a:rPr lang="en-US" dirty="0" smtClean="0"/>
              <a:t>person.” (18-29, White, Maricopa 2015) </a:t>
            </a:r>
          </a:p>
          <a:p>
            <a:pPr lvl="1"/>
            <a:r>
              <a:rPr lang="en-US" dirty="0" smtClean="0"/>
              <a:t>General sense that information is “already out there.”</a:t>
            </a:r>
            <a:endParaRPr lang="en-US" dirty="0"/>
          </a:p>
          <a:p>
            <a:endParaRPr lang="en-US" dirty="0"/>
          </a:p>
        </p:txBody>
      </p:sp>
      <p:sp>
        <p:nvSpPr>
          <p:cNvPr id="5" name="Slide Number Placeholder 4"/>
          <p:cNvSpPr>
            <a:spLocks noGrp="1"/>
          </p:cNvSpPr>
          <p:nvPr>
            <p:ph type="sldNum" sz="quarter" idx="12"/>
          </p:nvPr>
        </p:nvSpPr>
        <p:spPr/>
        <p:txBody>
          <a:bodyPr/>
          <a:lstStyle/>
          <a:p>
            <a:fld id="{03AE04C5-3085-4F64-BC65-54FE2DBF6EB1}" type="slidenum">
              <a:rPr lang="en-US" smtClean="0"/>
              <a:pPr/>
              <a:t>7</a:t>
            </a:fld>
            <a:endParaRPr lang="en-US"/>
          </a:p>
        </p:txBody>
      </p:sp>
    </p:spTree>
    <p:extLst>
      <p:ext uri="{BB962C8B-B14F-4D97-AF65-F5344CB8AC3E}">
        <p14:creationId xmlns:p14="http://schemas.microsoft.com/office/powerpoint/2010/main" val="12500996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Perceptions of Data </a:t>
            </a:r>
            <a:r>
              <a:rPr lang="en-US" dirty="0" smtClean="0"/>
              <a:t>Sharing/Linkage</a:t>
            </a:r>
            <a:endParaRPr lang="en-US" dirty="0"/>
          </a:p>
        </p:txBody>
      </p:sp>
      <p:sp>
        <p:nvSpPr>
          <p:cNvPr id="3" name="Content Placeholder 2"/>
          <p:cNvSpPr>
            <a:spLocks noGrp="1"/>
          </p:cNvSpPr>
          <p:nvPr>
            <p:ph idx="1"/>
          </p:nvPr>
        </p:nvSpPr>
        <p:spPr/>
        <p:txBody>
          <a:bodyPr/>
          <a:lstStyle/>
          <a:p>
            <a:r>
              <a:rPr lang="en-US" dirty="0" smtClean="0"/>
              <a:t>Do </a:t>
            </a:r>
            <a:r>
              <a:rPr lang="en-US" dirty="0"/>
              <a:t>you think federal government agencies share a single central database of the name, address, and date of birth of U.S. residents, or </a:t>
            </a:r>
            <a:r>
              <a:rPr lang="en-US" dirty="0" smtClean="0"/>
              <a:t>not?</a:t>
            </a:r>
            <a:endParaRPr lang="en-US" dirty="0"/>
          </a:p>
          <a:p>
            <a:pPr lvl="1"/>
            <a:r>
              <a:rPr lang="en-US" sz="4400" dirty="0" smtClean="0"/>
              <a:t>53.9</a:t>
            </a:r>
            <a:r>
              <a:rPr lang="en-US" sz="4400" dirty="0"/>
              <a:t>% </a:t>
            </a:r>
            <a:r>
              <a:rPr lang="en-US" sz="4400" dirty="0" smtClean="0"/>
              <a:t>said yes (Fall 2016)</a:t>
            </a:r>
            <a:endParaRPr lang="en-US" sz="4400" dirty="0"/>
          </a:p>
        </p:txBody>
      </p:sp>
      <p:sp>
        <p:nvSpPr>
          <p:cNvPr id="4" name="Slide Number Placeholder 3"/>
          <p:cNvSpPr>
            <a:spLocks noGrp="1"/>
          </p:cNvSpPr>
          <p:nvPr>
            <p:ph type="sldNum" sz="quarter" idx="12"/>
          </p:nvPr>
        </p:nvSpPr>
        <p:spPr/>
        <p:txBody>
          <a:bodyPr/>
          <a:lstStyle/>
          <a:p>
            <a:fld id="{03AE04C5-3085-4F64-BC65-54FE2DBF6EB1}" type="slidenum">
              <a:rPr lang="en-US" smtClean="0"/>
              <a:pPr/>
              <a:t>8</a:t>
            </a:fld>
            <a:endParaRPr lang="en-US"/>
          </a:p>
        </p:txBody>
      </p:sp>
    </p:spTree>
    <p:extLst>
      <p:ext uri="{BB962C8B-B14F-4D97-AF65-F5344CB8AC3E}">
        <p14:creationId xmlns:p14="http://schemas.microsoft.com/office/powerpoint/2010/main" val="27453141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Perceptions of Data </a:t>
            </a:r>
            <a:r>
              <a:rPr lang="en-US" dirty="0" smtClean="0"/>
              <a:t>Sharing/Linkage</a:t>
            </a:r>
            <a:endParaRPr lang="en-US" dirty="0"/>
          </a:p>
        </p:txBody>
      </p:sp>
      <p:sp>
        <p:nvSpPr>
          <p:cNvPr id="3" name="Content Placeholder 2"/>
          <p:cNvSpPr>
            <a:spLocks noGrp="1"/>
          </p:cNvSpPr>
          <p:nvPr>
            <p:ph idx="1"/>
          </p:nvPr>
        </p:nvSpPr>
        <p:spPr/>
        <p:txBody>
          <a:bodyPr>
            <a:normAutofit fontScale="92500"/>
          </a:bodyPr>
          <a:lstStyle/>
          <a:p>
            <a:r>
              <a:rPr lang="en-US" dirty="0" smtClean="0"/>
              <a:t>Assumption that sharing is already happening</a:t>
            </a:r>
          </a:p>
          <a:p>
            <a:pPr lvl="1"/>
            <a:r>
              <a:rPr lang="en-US" dirty="0" smtClean="0"/>
              <a:t>“Its </a:t>
            </a:r>
            <a:r>
              <a:rPr lang="en-US" dirty="0"/>
              <a:t>been proven that the NSA was caught spying on American’s illegally </a:t>
            </a:r>
            <a:r>
              <a:rPr lang="en-US" dirty="0" smtClean="0"/>
              <a:t>so,  </a:t>
            </a:r>
            <a:r>
              <a:rPr lang="en-US" dirty="0"/>
              <a:t>I think it’s safe to assume that the government is sharing the information between agencies. I mean, that’s a </a:t>
            </a:r>
            <a:r>
              <a:rPr lang="en-US" dirty="0" smtClean="0"/>
              <a:t>given.” </a:t>
            </a:r>
            <a:r>
              <a:rPr lang="en-US" dirty="0"/>
              <a:t>(OW Savannah 2015</a:t>
            </a:r>
            <a:r>
              <a:rPr lang="en-US" dirty="0" smtClean="0"/>
              <a:t>)</a:t>
            </a:r>
            <a:endParaRPr lang="en-US" dirty="0"/>
          </a:p>
          <a:p>
            <a:r>
              <a:rPr lang="en-US" dirty="0" smtClean="0"/>
              <a:t>Perceived as loss of control over their information</a:t>
            </a:r>
          </a:p>
          <a:p>
            <a:pPr lvl="1"/>
            <a:r>
              <a:rPr lang="en-US" dirty="0" smtClean="0"/>
              <a:t>“But </a:t>
            </a:r>
            <a:r>
              <a:rPr lang="en-US" dirty="0"/>
              <a:t>if I don’t give my personal information to anyone, then I don’t feel like the next person </a:t>
            </a:r>
            <a:r>
              <a:rPr lang="en-US" dirty="0" smtClean="0"/>
              <a:t>ought </a:t>
            </a:r>
            <a:r>
              <a:rPr lang="en-US" dirty="0"/>
              <a:t>to be doing it either. I want to be the one that gives it out and not just your random person or organization or whatever. If I give it to specific people or whatever then that’s where it should stay until I authorize for it to be elsewhere.” </a:t>
            </a:r>
          </a:p>
        </p:txBody>
      </p:sp>
      <p:sp>
        <p:nvSpPr>
          <p:cNvPr id="4" name="Slide Number Placeholder 3"/>
          <p:cNvSpPr>
            <a:spLocks noGrp="1"/>
          </p:cNvSpPr>
          <p:nvPr>
            <p:ph type="sldNum" sz="quarter" idx="12"/>
          </p:nvPr>
        </p:nvSpPr>
        <p:spPr/>
        <p:txBody>
          <a:bodyPr/>
          <a:lstStyle/>
          <a:p>
            <a:fld id="{03AE04C5-3085-4F64-BC65-54FE2DBF6EB1}" type="slidenum">
              <a:rPr lang="en-US" smtClean="0"/>
              <a:pPr/>
              <a:t>9</a:t>
            </a:fld>
            <a:endParaRPr lang="en-US"/>
          </a:p>
        </p:txBody>
      </p:sp>
    </p:spTree>
    <p:extLst>
      <p:ext uri="{BB962C8B-B14F-4D97-AF65-F5344CB8AC3E}">
        <p14:creationId xmlns:p14="http://schemas.microsoft.com/office/powerpoint/2010/main" val="267529422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HAPE_LOCKS" val="1983"/>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8557a95a-962d-47e7-8af1-548f79049771">CNMPDOCID-134-54</_dlc_DocId>
    <_dlc_DocIdUrl xmlns="8557a95a-962d-47e7-8af1-548f79049771">
      <Url>https://collab.ecm.census.gov/div/cnmp/intranet/CIDB/_layouts/DocIdRedir.aspx?ID=CNMPDOCID-134-54</Url>
      <Description>CNMPDOCID-134-54</Description>
    </_dlc_DocIdUrl>
    <ItemNotes xmlns="8557a95a-962d-47e7-8af1-548f7904977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43B1F9FA5B2E847971EAB42F3EC9A01" ma:contentTypeVersion="3" ma:contentTypeDescription="Create a new document." ma:contentTypeScope="" ma:versionID="dfa2f7e656923a371c6f8eb262a9d5c5">
  <xsd:schema xmlns:xsd="http://www.w3.org/2001/XMLSchema" xmlns:xs="http://www.w3.org/2001/XMLSchema" xmlns:p="http://schemas.microsoft.com/office/2006/metadata/properties" xmlns:ns1="http://schemas.microsoft.com/sharepoint/v3" xmlns:ns2="8557a95a-962d-47e7-8af1-548f79049771" targetNamespace="http://schemas.microsoft.com/office/2006/metadata/properties" ma:root="true" ma:fieldsID="d5278f60f10305163e2964d3bb89a159" ns1:_="" ns2:_="">
    <xsd:import namespace="http://schemas.microsoft.com/sharepoint/v3"/>
    <xsd:import namespace="8557a95a-962d-47e7-8af1-548f79049771"/>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element ref="ns2:Item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Scheduling Start Date" ma:description="" ma:hidden="true" ma:internalName="PublishingStartDate">
      <xsd:simpleType>
        <xsd:restriction base="dms:Unknown"/>
      </xsd:simpleType>
    </xsd:element>
    <xsd:element name="PublishingExpirationDate" ma:index="12"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557a95a-962d-47e7-8af1-548f79049771"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ItemNotes" ma:index="13" nillable="true" ma:displayName="Item Notes" ma:description="Place notes to help other people here. This column is Plain text only." ma:internalName="ItemNotes">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6F52EFC0-1103-45EF-9816-A5E63FC980A4}">
  <ds:schemaRefs>
    <ds:schemaRef ds:uri="http://schemas.microsoft.com/sharepoint/v3/contenttype/forms"/>
  </ds:schemaRefs>
</ds:datastoreItem>
</file>

<file path=customXml/itemProps2.xml><?xml version="1.0" encoding="utf-8"?>
<ds:datastoreItem xmlns:ds="http://schemas.openxmlformats.org/officeDocument/2006/customXml" ds:itemID="{6AED58F6-4152-4975-AB0D-8141D60CDF06}">
  <ds:schemaRefs>
    <ds:schemaRef ds:uri="http://purl.org/dc/dcmitype/"/>
    <ds:schemaRef ds:uri="http://schemas.microsoft.com/office/infopath/2007/PartnerControls"/>
    <ds:schemaRef ds:uri="http://schemas.microsoft.com/office/2006/documentManagement/types"/>
    <ds:schemaRef ds:uri="http://purl.org/dc/terms/"/>
    <ds:schemaRef ds:uri="http://purl.org/dc/elements/1.1/"/>
    <ds:schemaRef ds:uri="http://schemas.openxmlformats.org/package/2006/metadata/core-properties"/>
    <ds:schemaRef ds:uri="8557a95a-962d-47e7-8af1-548f79049771"/>
    <ds:schemaRef ds:uri="http://schemas.microsoft.com/sharepoint/v3"/>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7BEE7A09-A793-4E6E-99FC-A30F03A6BC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557a95a-962d-47e7-8af1-548f7904977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25CC94F2-DA45-477E-ADF2-6542354670FA}">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692</TotalTime>
  <Words>3904</Words>
  <Application>Microsoft Office PowerPoint</Application>
  <PresentationFormat>Widescreen</PresentationFormat>
  <Paragraphs>218</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Times New Roman</vt:lpstr>
      <vt:lpstr>Office Theme</vt:lpstr>
      <vt:lpstr>Attitudes toward Data Linkage, Privacy, Ethics and the Potential for Harm </vt:lpstr>
      <vt:lpstr>Privacy and Confidentiality Research</vt:lpstr>
      <vt:lpstr>Qualitative P&amp;C Research</vt:lpstr>
      <vt:lpstr>Themes</vt:lpstr>
      <vt:lpstr>Expectations of Privacy</vt:lpstr>
      <vt:lpstr>Expectations of Privacy</vt:lpstr>
      <vt:lpstr>Expectations of Privacy</vt:lpstr>
      <vt:lpstr>Perceptions of Data Sharing/Linkage</vt:lpstr>
      <vt:lpstr>Perceptions of Data Sharing/Linkage</vt:lpstr>
      <vt:lpstr>Perceptions of Data Sharing/Linkage</vt:lpstr>
      <vt:lpstr>Individual Harm</vt:lpstr>
      <vt:lpstr>Community Harm</vt:lpstr>
      <vt:lpstr>Community Harm</vt:lpstr>
      <vt:lpstr>Ethical Issues</vt:lpstr>
      <vt:lpstr>PowerPoint Presentation</vt:lpstr>
    </vt:vector>
  </TitlesOfParts>
  <Company>U.S. Department of Commerce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Anthony Richards</dc:creator>
  <cp:lastModifiedBy>Aleia Yvonne Clark Fobia (CENSUS/CSM FED)</cp:lastModifiedBy>
  <cp:revision>78</cp:revision>
  <cp:lastPrinted>2016-11-29T16:36:00Z</cp:lastPrinted>
  <dcterms:created xsi:type="dcterms:W3CDTF">2016-11-09T16:58:51Z</dcterms:created>
  <dcterms:modified xsi:type="dcterms:W3CDTF">2018-10-19T16:01:04Z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0x010100743B1F9FA5B2E847971EAB42F3EC9A01</vt:lpwstr>
  </property>
  <property fmtid="{D5CDD505-2E9C-101B-9397-08002B2CF9AE}" pid="3" name="_dlc_DocIdItemGuid">
    <vt:lpwstr>c27e0c36-c330-4c3d-8d82-a730cb1dcb64</vt:lpwstr>
  </property>
</Properties>
</file>