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Lst>
  <p:notesMasterIdLst>
    <p:notesMasterId r:id="rId18"/>
  </p:notesMasterIdLst>
  <p:handoutMasterIdLst>
    <p:handoutMasterId r:id="rId19"/>
  </p:handoutMasterIdLst>
  <p:sldIdLst>
    <p:sldId id="277" r:id="rId6"/>
    <p:sldId id="322" r:id="rId7"/>
    <p:sldId id="323" r:id="rId8"/>
    <p:sldId id="316" r:id="rId9"/>
    <p:sldId id="318" r:id="rId10"/>
    <p:sldId id="283" r:id="rId11"/>
    <p:sldId id="294" r:id="rId12"/>
    <p:sldId id="295" r:id="rId13"/>
    <p:sldId id="302" r:id="rId14"/>
    <p:sldId id="324" r:id="rId15"/>
    <p:sldId id="289" r:id="rId16"/>
    <p:sldId id="321" r:id="rId17"/>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95">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99302" autoAdjust="0"/>
  </p:normalViewPr>
  <p:slideViewPr>
    <p:cSldViewPr>
      <p:cViewPr>
        <p:scale>
          <a:sx n="100" d="100"/>
          <a:sy n="100" d="100"/>
        </p:scale>
        <p:origin x="-270" y="95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3" d="100"/>
          <a:sy n="83" d="100"/>
        </p:scale>
        <p:origin x="-315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FFF44FC1-8589-4D98-90C5-58EC22AEDAE6}" type="datetimeFigureOut">
              <a:rPr lang="de-DE" smtClean="0"/>
              <a:pPr/>
              <a:t>13.07.2015</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7BAD4C38-D20B-4300-B0A5-6C13FD95D165}" type="slidenum">
              <a:rPr lang="de-DE" smtClean="0"/>
              <a:pPr/>
              <a:t>‹Nr.›</a:t>
            </a:fld>
            <a:endParaRPr lang="de-DE"/>
          </a:p>
        </p:txBody>
      </p:sp>
    </p:spTree>
    <p:extLst>
      <p:ext uri="{BB962C8B-B14F-4D97-AF65-F5344CB8AC3E}">
        <p14:creationId xmlns:p14="http://schemas.microsoft.com/office/powerpoint/2010/main" val="38543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5F5EFA0-2F8A-4085-B2B8-A7DF45DE122F}" type="datetimeFigureOut">
              <a:rPr lang="de-DE" smtClean="0"/>
              <a:pPr/>
              <a:t>13.07.2015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10DD7CA-295D-4436-BA34-EF545A147274}" type="slidenum">
              <a:rPr lang="de-DE" smtClean="0"/>
              <a:pPr/>
              <a:t>‹Nr.›</a:t>
            </a:fld>
            <a:endParaRPr lang="de-DE"/>
          </a:p>
        </p:txBody>
      </p:sp>
    </p:spTree>
    <p:extLst>
      <p:ext uri="{BB962C8B-B14F-4D97-AF65-F5344CB8AC3E}">
        <p14:creationId xmlns:p14="http://schemas.microsoft.com/office/powerpoint/2010/main" val="293756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10DD7CA-295D-4436-BA34-EF545A147274}" type="slidenum">
              <a:rPr lang="de-DE" smtClean="0"/>
              <a:pPr/>
              <a:t>1</a:t>
            </a:fld>
            <a:endParaRPr lang="de-DE"/>
          </a:p>
        </p:txBody>
      </p:sp>
    </p:spTree>
    <p:extLst>
      <p:ext uri="{BB962C8B-B14F-4D97-AF65-F5344CB8AC3E}">
        <p14:creationId xmlns:p14="http://schemas.microsoft.com/office/powerpoint/2010/main" val="7317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9A9429-895B-4938-ACF7-327AB19DD252}" type="slidenum">
              <a:rPr lang="de-DE" smtClean="0"/>
              <a:pPr/>
              <a:t>2</a:t>
            </a:fld>
            <a:endParaRPr lang="de-DE"/>
          </a:p>
        </p:txBody>
      </p:sp>
    </p:spTree>
    <p:extLst>
      <p:ext uri="{BB962C8B-B14F-4D97-AF65-F5344CB8AC3E}">
        <p14:creationId xmlns:p14="http://schemas.microsoft.com/office/powerpoint/2010/main" val="413031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9A9429-895B-4938-ACF7-327AB19DD252}" type="slidenum">
              <a:rPr lang="de-DE" smtClean="0"/>
              <a:pPr/>
              <a:t>3</a:t>
            </a:fld>
            <a:endParaRPr lang="de-DE"/>
          </a:p>
        </p:txBody>
      </p:sp>
    </p:spTree>
    <p:extLst>
      <p:ext uri="{BB962C8B-B14F-4D97-AF65-F5344CB8AC3E}">
        <p14:creationId xmlns:p14="http://schemas.microsoft.com/office/powerpoint/2010/main" val="413031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CA9A9429-895B-4938-ACF7-327AB19DD252}" type="slidenum">
              <a:rPr lang="de-DE" smtClean="0"/>
              <a:pPr/>
              <a:t>4</a:t>
            </a:fld>
            <a:endParaRPr lang="de-DE"/>
          </a:p>
        </p:txBody>
      </p:sp>
    </p:spTree>
    <p:extLst>
      <p:ext uri="{BB962C8B-B14F-4D97-AF65-F5344CB8AC3E}">
        <p14:creationId xmlns:p14="http://schemas.microsoft.com/office/powerpoint/2010/main" val="204424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9A9429-895B-4938-ACF7-327AB19DD252}" type="slidenum">
              <a:rPr lang="de-DE" smtClean="0"/>
              <a:pPr/>
              <a:t>5</a:t>
            </a:fld>
            <a:endParaRPr lang="de-DE"/>
          </a:p>
        </p:txBody>
      </p:sp>
    </p:spTree>
    <p:extLst>
      <p:ext uri="{BB962C8B-B14F-4D97-AF65-F5344CB8AC3E}">
        <p14:creationId xmlns:p14="http://schemas.microsoft.com/office/powerpoint/2010/main" val="204424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Data</a:t>
            </a:r>
            <a:r>
              <a:rPr lang="de-DE" baseline="0" dirty="0" smtClean="0"/>
              <a:t> Review </a:t>
            </a:r>
            <a:r>
              <a:rPr lang="en-US" sz="1200" kern="1200" dirty="0" smtClean="0">
                <a:solidFill>
                  <a:schemeClr val="tx1"/>
                </a:solidFill>
                <a:effectLst/>
                <a:latin typeface="+mn-lt"/>
                <a:ea typeface="+mn-ea"/>
                <a:cs typeface="+mn-cs"/>
              </a:rPr>
              <a:t>carried out manually, by a ‘curator’. </a:t>
            </a:r>
          </a:p>
          <a:p>
            <a:r>
              <a:rPr lang="en-US" sz="1200" kern="1200" dirty="0" smtClean="0">
                <a:solidFill>
                  <a:schemeClr val="tx1"/>
                </a:solidFill>
                <a:effectLst/>
                <a:latin typeface="+mn-lt"/>
                <a:ea typeface="+mn-ea"/>
                <a:cs typeface="+mn-cs"/>
              </a:rPr>
              <a:t>The review contains technical controls for file formats, data readability, and is checked for viruses. Furthermore, integrity of data and documentation, completeness, data quality, intellectual property and legal aspects are clarified and verified. </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10DD7CA-295D-4436-BA34-EF545A147274}" type="slidenum">
              <a:rPr lang="de-DE" smtClean="0"/>
              <a:pPr/>
              <a:t>8</a:t>
            </a:fld>
            <a:endParaRPr lang="de-DE"/>
          </a:p>
        </p:txBody>
      </p:sp>
    </p:spTree>
    <p:extLst>
      <p:ext uri="{BB962C8B-B14F-4D97-AF65-F5344CB8AC3E}">
        <p14:creationId xmlns:p14="http://schemas.microsoft.com/office/powerpoint/2010/main" val="17995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9A9429-895B-4938-ACF7-327AB19DD252}" type="slidenum">
              <a:rPr lang="de-DE" smtClean="0"/>
              <a:pPr/>
              <a:t>9</a:t>
            </a:fld>
            <a:endParaRPr lang="de-DE"/>
          </a:p>
        </p:txBody>
      </p:sp>
    </p:spTree>
    <p:extLst>
      <p:ext uri="{BB962C8B-B14F-4D97-AF65-F5344CB8AC3E}">
        <p14:creationId xmlns:p14="http://schemas.microsoft.com/office/powerpoint/2010/main" val="142167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6516216" y="6356350"/>
            <a:ext cx="2133600" cy="365125"/>
          </a:xfrm>
        </p:spPr>
        <p:txBody>
          <a:bodyPr/>
          <a:lstStyle/>
          <a:p>
            <a:fld id="{407C1131-679B-4DD1-802F-23CB41FA8BDC}"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2500306"/>
            <a:ext cx="4038600" cy="36258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2500306"/>
            <a:ext cx="4038600" cy="36258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250030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3214687"/>
            <a:ext cx="4040188" cy="2911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250030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3214687"/>
            <a:ext cx="4041775" cy="2911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14422"/>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2500306"/>
            <a:ext cx="3008313" cy="36258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0258719-CDB8-45E2-B905-DD706C21D5C9}" type="datetimeFigureOut">
              <a:rPr lang="de-DE" smtClean="0"/>
              <a:pPr/>
              <a:t>13.07.2015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7C1131-679B-4DD1-802F-23CB41FA8BDC}"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214422"/>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2500306"/>
            <a:ext cx="8229600" cy="3625857"/>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20258719-CDB8-45E2-B905-DD706C21D5C9}" type="datetimeFigureOut">
              <a:rPr lang="de-DE" smtClean="0"/>
              <a:pPr/>
              <a:t>13.07.2015</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407C1131-679B-4DD1-802F-23CB41FA8BDC}" type="slidenum">
              <a:rPr lang="de-DE" smtClean="0"/>
              <a:pPr/>
              <a:t>‹Nr.›</a:t>
            </a:fld>
            <a:endParaRPr lang="de-DE" dirty="0"/>
          </a:p>
        </p:txBody>
      </p:sp>
      <p:pic>
        <p:nvPicPr>
          <p:cNvPr id="8" name="Grafik 7" descr="GS_Kopf PPT.bmp"/>
          <p:cNvPicPr>
            <a:picLocks noChangeAspect="1"/>
          </p:cNvPicPr>
          <p:nvPr userDrawn="1"/>
        </p:nvPicPr>
        <p:blipFill>
          <a:blip r:embed="rId11" cstate="print"/>
          <a:stretch>
            <a:fillRect/>
          </a:stretch>
        </p:blipFill>
        <p:spPr>
          <a:xfrm>
            <a:off x="0" y="0"/>
            <a:ext cx="9144000" cy="10668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ortal.sowidatanet.de:9191/xmlu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a:xfrm>
            <a:off x="-5991" y="2069232"/>
            <a:ext cx="9015353" cy="12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spcAft>
                <a:spcPts val="1000"/>
              </a:spcAft>
            </a:pPr>
            <a:r>
              <a:rPr lang="de-DE" dirty="0" smtClean="0">
                <a:solidFill>
                  <a:schemeClr val="accent1">
                    <a:lumMod val="75000"/>
                  </a:schemeClr>
                </a:solidFill>
                <a:cs typeface="Arial" panose="020B0604020202020204" pitchFamily="34" charset="0"/>
              </a:rPr>
              <a:t>SowiDataNet</a:t>
            </a:r>
          </a:p>
          <a:p>
            <a:r>
              <a:rPr lang="en-US" sz="2400" dirty="0" smtClean="0">
                <a:cs typeface="Arial" panose="020B0604020202020204" pitchFamily="34" charset="0"/>
              </a:rPr>
              <a:t>Counteracting the Growing </a:t>
            </a:r>
            <a:r>
              <a:rPr lang="en-US" sz="2400" dirty="0">
                <a:cs typeface="Arial" panose="020B0604020202020204" pitchFamily="34" charset="0"/>
              </a:rPr>
              <a:t>Disparity of the Data </a:t>
            </a:r>
            <a:r>
              <a:rPr lang="en-US" sz="2400" dirty="0" smtClean="0">
                <a:cs typeface="Arial" panose="020B0604020202020204" pitchFamily="34" charset="0"/>
              </a:rPr>
              <a:t>Landscape </a:t>
            </a:r>
          </a:p>
          <a:p>
            <a:r>
              <a:rPr lang="en-US" sz="2400" dirty="0" smtClean="0">
                <a:cs typeface="Arial" panose="020B0604020202020204" pitchFamily="34" charset="0"/>
              </a:rPr>
              <a:t>in </a:t>
            </a:r>
            <a:r>
              <a:rPr lang="en-US" sz="2400" dirty="0">
                <a:cs typeface="Arial" panose="020B0604020202020204" pitchFamily="34" charset="0"/>
              </a:rPr>
              <a:t>the </a:t>
            </a:r>
            <a:r>
              <a:rPr lang="en-US" sz="2400" dirty="0" smtClean="0">
                <a:cs typeface="Arial" panose="020B0604020202020204" pitchFamily="34" charset="0"/>
              </a:rPr>
              <a:t>Social </a:t>
            </a:r>
            <a:r>
              <a:rPr lang="en-US" sz="2400" dirty="0">
                <a:cs typeface="Arial" panose="020B0604020202020204" pitchFamily="34" charset="0"/>
              </a:rPr>
              <a:t>and Economic Sciences in Germany</a:t>
            </a:r>
            <a:endParaRPr lang="de-DE" sz="2400" dirty="0">
              <a:cs typeface="Arial" panose="020B0604020202020204" pitchFamily="34" charset="0"/>
            </a:endParaRPr>
          </a:p>
        </p:txBody>
      </p:sp>
      <p:sp>
        <p:nvSpPr>
          <p:cNvPr id="4" name="Rechteck 3"/>
          <p:cNvSpPr/>
          <p:nvPr/>
        </p:nvSpPr>
        <p:spPr>
          <a:xfrm>
            <a:off x="1547664" y="4294837"/>
            <a:ext cx="6462712" cy="646331"/>
          </a:xfrm>
          <a:prstGeom prst="rect">
            <a:avLst/>
          </a:prstGeom>
        </p:spPr>
        <p:txBody>
          <a:bodyPr wrap="square">
            <a:spAutoFit/>
          </a:bodyPr>
          <a:lstStyle/>
          <a:p>
            <a:pPr algn="ctr"/>
            <a:r>
              <a:rPr lang="en-US" dirty="0" smtClean="0">
                <a:solidFill>
                  <a:schemeClr val="tx1">
                    <a:lumMod val="50000"/>
                    <a:lumOff val="50000"/>
                  </a:schemeClr>
                </a:solidFill>
                <a:latin typeface="Arial" panose="020B0604020202020204" pitchFamily="34" charset="0"/>
                <a:cs typeface="Arial" panose="020B0604020202020204" pitchFamily="34" charset="0"/>
              </a:rPr>
              <a:t>Monika Linne, Data Archive for the Social Sciences</a:t>
            </a:r>
          </a:p>
          <a:p>
            <a:pPr algn="ctr"/>
            <a:r>
              <a:rPr lang="en-US" dirty="0" smtClean="0">
                <a:solidFill>
                  <a:schemeClr val="tx1">
                    <a:lumMod val="50000"/>
                    <a:lumOff val="50000"/>
                  </a:schemeClr>
                </a:solidFill>
                <a:latin typeface="Arial" panose="020B0604020202020204" pitchFamily="34" charset="0"/>
                <a:cs typeface="Arial" panose="020B0604020202020204" pitchFamily="34" charset="0"/>
              </a:rPr>
              <a:t>GESIS – Leibniz Institute for the Social Sciences</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4818" name="Picture 2" descr="Ho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287" b="9961"/>
          <a:stretch/>
        </p:blipFill>
        <p:spPr bwMode="auto">
          <a:xfrm>
            <a:off x="4895" y="5957904"/>
            <a:ext cx="4866023" cy="900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eibniz Gemeinschaf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478" y="6021288"/>
            <a:ext cx="1197002" cy="738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621" t="12699" r="18009" b="3770"/>
          <a:stretch/>
        </p:blipFill>
        <p:spPr bwMode="auto">
          <a:xfrm>
            <a:off x="638628" y="1316495"/>
            <a:ext cx="7713353" cy="554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68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findung, Gebrüder Wright, Flugzeu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63"/>
          <a:stretch/>
        </p:blipFill>
        <p:spPr bwMode="auto">
          <a:xfrm>
            <a:off x="-36512" y="1052736"/>
            <a:ext cx="9217024" cy="5967189"/>
          </a:xfrm>
          <a:prstGeom prst="rect">
            <a:avLst/>
          </a:prstGeom>
          <a:noFill/>
          <a:extLst>
            <a:ext uri="{909E8E84-426E-40DD-AFC4-6F175D3DCCD1}">
              <a14:hiddenFill xmlns:a14="http://schemas.microsoft.com/office/drawing/2010/main">
                <a:solidFill>
                  <a:srgbClr val="FFFFFF"/>
                </a:solidFill>
              </a14:hiddenFill>
            </a:ext>
          </a:extLst>
        </p:spPr>
      </p:pic>
      <p:sp>
        <p:nvSpPr>
          <p:cNvPr id="18" name="Titel 1"/>
          <p:cNvSpPr txBox="1">
            <a:spLocks/>
          </p:cNvSpPr>
          <p:nvPr/>
        </p:nvSpPr>
        <p:spPr>
          <a:xfrm>
            <a:off x="-108520" y="1041345"/>
            <a:ext cx="3024336"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cs typeface="Arial" panose="020B0604020202020204" pitchFamily="34" charset="0"/>
              </a:rPr>
              <a:t>Currently…</a:t>
            </a:r>
          </a:p>
        </p:txBody>
      </p:sp>
      <p:sp>
        <p:nvSpPr>
          <p:cNvPr id="19" name="Titel 1"/>
          <p:cNvSpPr txBox="1">
            <a:spLocks/>
          </p:cNvSpPr>
          <p:nvPr/>
        </p:nvSpPr>
        <p:spPr>
          <a:xfrm>
            <a:off x="278816" y="1844824"/>
            <a:ext cx="8517632" cy="4320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marL="342900" indent="-342900" algn="l">
              <a:lnSpc>
                <a:spcPct val="150000"/>
              </a:lnSpc>
              <a:buFont typeface="Wingdings" panose="05000000000000000000" pitchFamily="2" charset="2"/>
              <a:buChar char="Ø"/>
            </a:pPr>
            <a:endParaRPr lang="en-US" sz="2000" dirty="0" smtClean="0">
              <a:latin typeface="Georgia" panose="02040502050405020303" pitchFamily="18" charset="0"/>
            </a:endParaRPr>
          </a:p>
        </p:txBody>
      </p:sp>
      <p:sp>
        <p:nvSpPr>
          <p:cNvPr id="24" name="Titel 1"/>
          <p:cNvSpPr txBox="1">
            <a:spLocks/>
          </p:cNvSpPr>
          <p:nvPr/>
        </p:nvSpPr>
        <p:spPr>
          <a:xfrm>
            <a:off x="-316160" y="4240696"/>
            <a:ext cx="8229600" cy="4143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endParaRPr lang="en-US" sz="2000" dirty="0">
              <a:latin typeface="Georgia" panose="02040502050405020303" pitchFamily="18" charset="0"/>
            </a:endParaRPr>
          </a:p>
        </p:txBody>
      </p:sp>
      <p:sp>
        <p:nvSpPr>
          <p:cNvPr id="8" name="Titel 1"/>
          <p:cNvSpPr txBox="1">
            <a:spLocks/>
          </p:cNvSpPr>
          <p:nvPr/>
        </p:nvSpPr>
        <p:spPr>
          <a:xfrm>
            <a:off x="-36512" y="4526949"/>
            <a:ext cx="9217023" cy="2358435"/>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marL="627063" indent="-268288" algn="l">
              <a:spcBef>
                <a:spcPts val="600"/>
              </a:spcBef>
              <a:buFont typeface="Wingdings" panose="05000000000000000000" pitchFamily="2" charset="2"/>
              <a:buChar char="§"/>
              <a:tabLst>
                <a:tab pos="892175" algn="l"/>
              </a:tabLst>
            </a:pPr>
            <a:r>
              <a:rPr lang="en-US" sz="1800" dirty="0" smtClean="0">
                <a:cs typeface="Arial" panose="020B0604020202020204" pitchFamily="34" charset="0"/>
              </a:rPr>
              <a:t>Several test persons from different Organizations (heterogeneous group of users)</a:t>
            </a:r>
          </a:p>
          <a:p>
            <a:pPr marL="627063" indent="-268288" algn="l">
              <a:spcBef>
                <a:spcPts val="600"/>
              </a:spcBef>
              <a:buFont typeface="Wingdings" panose="05000000000000000000" pitchFamily="2" charset="2"/>
              <a:buChar char="§"/>
              <a:tabLst>
                <a:tab pos="892175" algn="l"/>
              </a:tabLst>
            </a:pPr>
            <a:r>
              <a:rPr lang="en-US" sz="1800" dirty="0" smtClean="0">
                <a:cs typeface="Arial" panose="020B0604020202020204" pitchFamily="34" charset="0"/>
              </a:rPr>
              <a:t>Tests with big and heterogeneous data sets </a:t>
            </a:r>
          </a:p>
          <a:p>
            <a:pPr marL="627063" indent="-268288" algn="l">
              <a:spcBef>
                <a:spcPts val="600"/>
              </a:spcBef>
              <a:buFont typeface="Wingdings" panose="05000000000000000000" pitchFamily="2" charset="2"/>
              <a:buChar char="§"/>
              <a:tabLst>
                <a:tab pos="892175" algn="l"/>
              </a:tabLst>
            </a:pPr>
            <a:r>
              <a:rPr lang="en-US" sz="1800" dirty="0" smtClean="0">
                <a:cs typeface="Arial" panose="020B0604020202020204" pitchFamily="34" charset="0"/>
              </a:rPr>
              <a:t>Consolidation of the results</a:t>
            </a:r>
          </a:p>
          <a:p>
            <a:pPr marL="627063" indent="-268288" algn="l">
              <a:spcBef>
                <a:spcPts val="600"/>
              </a:spcBef>
              <a:buFont typeface="Wingdings" panose="05000000000000000000" pitchFamily="2" charset="2"/>
              <a:buChar char="§"/>
              <a:tabLst>
                <a:tab pos="892175" algn="l"/>
              </a:tabLst>
            </a:pPr>
            <a:r>
              <a:rPr lang="en-US" sz="1800" dirty="0" smtClean="0">
                <a:cs typeface="Arial" panose="020B0604020202020204" pitchFamily="34" charset="0"/>
              </a:rPr>
              <a:t>Discussion of results</a:t>
            </a:r>
          </a:p>
          <a:p>
            <a:pPr marL="627063" indent="-268288" algn="l">
              <a:spcBef>
                <a:spcPts val="600"/>
              </a:spcBef>
              <a:buFont typeface="Wingdings" panose="05000000000000000000" pitchFamily="2" charset="2"/>
              <a:buChar char="§"/>
              <a:tabLst>
                <a:tab pos="892175" algn="l"/>
              </a:tabLst>
            </a:pPr>
            <a:r>
              <a:rPr lang="en-US" sz="1800" dirty="0" smtClean="0">
                <a:cs typeface="Arial" panose="020B0604020202020204" pitchFamily="34" charset="0"/>
              </a:rPr>
              <a:t>Adjustment of prototype</a:t>
            </a:r>
            <a:endParaRPr lang="en-US" sz="1800" dirty="0">
              <a:cs typeface="Arial" panose="020B0604020202020204" pitchFamily="34" charset="0"/>
            </a:endParaRPr>
          </a:p>
        </p:txBody>
      </p:sp>
      <p:pic>
        <p:nvPicPr>
          <p:cNvPr id="6" name="Picture 2" descr="Leibniz Gemeinschaf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450" y="6227986"/>
            <a:ext cx="919163" cy="56673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5148064" y="3429000"/>
            <a:ext cx="324036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cs typeface="Arial" panose="020B0604020202020204" pitchFamily="34" charset="0"/>
              </a:rPr>
              <a:t>…we are testing.</a:t>
            </a:r>
          </a:p>
        </p:txBody>
      </p:sp>
    </p:spTree>
    <p:extLst>
      <p:ext uri="{BB962C8B-B14F-4D97-AF65-F5344CB8AC3E}">
        <p14:creationId xmlns:p14="http://schemas.microsoft.com/office/powerpoint/2010/main" val="26386806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arm4.staticflickr.com/3109/2536358399_c16896768f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52736"/>
            <a:ext cx="9180512" cy="6123331"/>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p:cNvSpPr txBox="1">
            <a:spLocks/>
          </p:cNvSpPr>
          <p:nvPr/>
        </p:nvSpPr>
        <p:spPr>
          <a:xfrm>
            <a:off x="3059832" y="2501280"/>
            <a:ext cx="324036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latin typeface="Georgia" panose="02040502050405020303" pitchFamily="18" charset="0"/>
              </a:rPr>
              <a:t>Questions</a:t>
            </a:r>
          </a:p>
          <a:p>
            <a:r>
              <a:rPr lang="en-US" sz="3200" dirty="0" smtClean="0">
                <a:latin typeface="Georgia" panose="02040502050405020303" pitchFamily="18" charset="0"/>
              </a:rPr>
              <a:t>Comments</a:t>
            </a:r>
          </a:p>
          <a:p>
            <a:r>
              <a:rPr lang="en-US" sz="3200" dirty="0" smtClean="0">
                <a:latin typeface="Georgia" panose="02040502050405020303" pitchFamily="18" charset="0"/>
              </a:rPr>
              <a:t>Feedback</a:t>
            </a:r>
          </a:p>
        </p:txBody>
      </p:sp>
    </p:spTree>
    <p:extLst>
      <p:ext uri="{BB962C8B-B14F-4D97-AF65-F5344CB8AC3E}">
        <p14:creationId xmlns:p14="http://schemas.microsoft.com/office/powerpoint/2010/main" val="2841263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86181" y="1929606"/>
            <a:ext cx="7527205" cy="923330"/>
          </a:xfrm>
          <a:prstGeom prst="rect">
            <a:avLst/>
          </a:prstGeom>
        </p:spPr>
        <p:txBody>
          <a:bodyPr wrap="square">
            <a:spAutoFit/>
          </a:bodyPr>
          <a:lstStyle/>
          <a:p>
            <a:pPr marL="276225" indent="-276225"/>
            <a:r>
              <a:rPr lang="de-DE" dirty="0" smtClean="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sym typeface="Wingdings" panose="05000000000000000000" pitchFamily="2" charset="2"/>
              </a:rPr>
              <a:t>R</a:t>
            </a:r>
            <a:r>
              <a:rPr lang="en-US" dirty="0" smtClean="0">
                <a:latin typeface="Arial" panose="020B0604020202020204" pitchFamily="34" charset="0"/>
                <a:cs typeface="Arial" panose="020B0604020202020204" pitchFamily="34" charset="0"/>
              </a:rPr>
              <a:t>esearch </a:t>
            </a:r>
            <a:r>
              <a:rPr lang="en-US" dirty="0">
                <a:latin typeface="Arial" panose="020B0604020202020204" pitchFamily="34" charset="0"/>
                <a:cs typeface="Arial" panose="020B0604020202020204" pitchFamily="34" charset="0"/>
              </a:rPr>
              <a:t>data network for </a:t>
            </a:r>
            <a:r>
              <a:rPr lang="en-US" dirty="0" smtClean="0">
                <a:latin typeface="Arial" panose="020B0604020202020204" pitchFamily="34" charset="0"/>
                <a:cs typeface="Arial" panose="020B0604020202020204" pitchFamily="34" charset="0"/>
              </a:rPr>
              <a:t>the Social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Economic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ciences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276225" indent="-276225"/>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 new infrastructure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archiving </a:t>
            </a:r>
            <a:r>
              <a:rPr lang="en-US" dirty="0">
                <a:latin typeface="Arial" panose="020B0604020202020204" pitchFamily="34" charset="0"/>
                <a:cs typeface="Arial" panose="020B0604020202020204" pitchFamily="34" charset="0"/>
              </a:rPr>
              <a:t>and distribution of quantitative research data of the social and economic sciences</a:t>
            </a:r>
            <a:endParaRPr lang="de-DE" dirty="0">
              <a:latin typeface="Arial" panose="020B0604020202020204" pitchFamily="34" charset="0"/>
              <a:cs typeface="Arial" panose="020B0604020202020204" pitchFamily="34" charset="0"/>
            </a:endParaRPr>
          </a:p>
        </p:txBody>
      </p:sp>
      <p:sp>
        <p:nvSpPr>
          <p:cNvPr id="15" name="Titel 1"/>
          <p:cNvSpPr>
            <a:spLocks noGrp="1"/>
          </p:cNvSpPr>
          <p:nvPr>
            <p:ph type="title"/>
          </p:nvPr>
        </p:nvSpPr>
        <p:spPr>
          <a:xfrm>
            <a:off x="2339504" y="5229200"/>
            <a:ext cx="4464744" cy="774418"/>
          </a:xfrm>
        </p:spPr>
        <p:txBody>
          <a:bodyPr>
            <a:normAutofit/>
          </a:bodyPr>
          <a:lstStyle/>
          <a:p>
            <a:r>
              <a:rPr lang="de-DE" sz="1800" dirty="0" smtClean="0">
                <a:cs typeface="Arial" panose="020B0604020202020204" pitchFamily="34" charset="0"/>
              </a:rPr>
              <a:t>Time Frame: 01.04.2014 – 31.03.2017</a:t>
            </a:r>
            <a:endParaRPr lang="de-DE" sz="1800" dirty="0">
              <a:cs typeface="Arial" panose="020B0604020202020204" pitchFamily="34" charset="0"/>
            </a:endParaRPr>
          </a:p>
        </p:txBody>
      </p:sp>
      <p:pic>
        <p:nvPicPr>
          <p:cNvPr id="35842" name="Picture 2" descr="SowiData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23764"/>
            <a:ext cx="2053433" cy="75139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p:cNvGrpSpPr/>
          <p:nvPr/>
        </p:nvGrpSpPr>
        <p:grpSpPr>
          <a:xfrm>
            <a:off x="3669779" y="3429000"/>
            <a:ext cx="1838325" cy="1547300"/>
            <a:chOff x="3652961" y="4095296"/>
            <a:chExt cx="1838325" cy="1547300"/>
          </a:xfrm>
        </p:grpSpPr>
        <p:sp>
          <p:nvSpPr>
            <p:cNvPr id="16" name="Titel 1"/>
            <p:cNvSpPr txBox="1">
              <a:spLocks/>
            </p:cNvSpPr>
            <p:nvPr/>
          </p:nvSpPr>
          <p:spPr>
            <a:xfrm>
              <a:off x="3924052" y="4095296"/>
              <a:ext cx="1296144" cy="2738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r>
                <a:rPr lang="de-DE" sz="1800" dirty="0" err="1" smtClean="0">
                  <a:cs typeface="Arial" panose="020B0604020202020204" pitchFamily="34" charset="0"/>
                </a:rPr>
                <a:t>Funded</a:t>
              </a:r>
              <a:r>
                <a:rPr lang="de-DE" sz="1800" dirty="0" smtClean="0">
                  <a:cs typeface="Arial" panose="020B0604020202020204" pitchFamily="34" charset="0"/>
                </a:rPr>
                <a:t> </a:t>
              </a:r>
              <a:r>
                <a:rPr lang="de-DE" sz="1800" dirty="0" err="1" smtClean="0">
                  <a:cs typeface="Arial" panose="020B0604020202020204" pitchFamily="34" charset="0"/>
                </a:rPr>
                <a:t>by</a:t>
              </a:r>
              <a:endParaRPr lang="de-DE" sz="1800" dirty="0" smtClean="0">
                <a:cs typeface="Arial" panose="020B0604020202020204" pitchFamily="34" charset="0"/>
              </a:endParaRPr>
            </a:p>
          </p:txBody>
        </p:sp>
        <p:pic>
          <p:nvPicPr>
            <p:cNvPr id="1026" name="Picture 2" descr="Leibniz Associat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961" y="4509120"/>
              <a:ext cx="1838325" cy="11334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546455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WZB -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613049"/>
            <a:ext cx="1152128" cy="760167"/>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www.zbw.eu/fileadmin/templates/img/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702745"/>
            <a:ext cx="1473798" cy="2590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683568" y="2852754"/>
            <a:ext cx="2615132" cy="432230"/>
            <a:chOff x="683568" y="2733882"/>
            <a:chExt cx="2615132" cy="432230"/>
          </a:xfrm>
        </p:grpSpPr>
        <p:pic>
          <p:nvPicPr>
            <p:cNvPr id="35848" name="Picture 8" descr="http://intranet.gesis.intra/pr/Vorlagen/Logos/GESIS_Logo_kompakt_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825"/>
            <a:stretch/>
          </p:blipFill>
          <p:spPr bwMode="auto">
            <a:xfrm>
              <a:off x="683568" y="2733882"/>
              <a:ext cx="881942" cy="432230"/>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p:cNvSpPr txBox="1">
              <a:spLocks/>
            </p:cNvSpPr>
            <p:nvPr/>
          </p:nvSpPr>
          <p:spPr>
            <a:xfrm>
              <a:off x="1547664" y="2820260"/>
              <a:ext cx="1751036" cy="2738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r>
                <a:rPr lang="de-DE" sz="1400" dirty="0" smtClean="0">
                  <a:solidFill>
                    <a:schemeClr val="tx1">
                      <a:lumMod val="50000"/>
                      <a:lumOff val="50000"/>
                    </a:schemeClr>
                  </a:solidFill>
                  <a:cs typeface="Arial" panose="020B0604020202020204" pitchFamily="34" charset="0"/>
                </a:rPr>
                <a:t>Project </a:t>
              </a:r>
              <a:r>
                <a:rPr lang="de-DE" sz="1400" dirty="0" err="1" smtClean="0">
                  <a:solidFill>
                    <a:schemeClr val="tx1">
                      <a:lumMod val="50000"/>
                      <a:lumOff val="50000"/>
                    </a:schemeClr>
                  </a:solidFill>
                  <a:cs typeface="Arial" panose="020B0604020202020204" pitchFamily="34" charset="0"/>
                </a:rPr>
                <a:t>lead</a:t>
              </a:r>
              <a:endParaRPr lang="de-DE" sz="1400" dirty="0" smtClean="0">
                <a:solidFill>
                  <a:schemeClr val="tx1">
                    <a:lumMod val="50000"/>
                    <a:lumOff val="50000"/>
                  </a:schemeClr>
                </a:solidFill>
                <a:cs typeface="Arial" panose="020B0604020202020204" pitchFamily="34" charset="0"/>
              </a:endParaRPr>
            </a:p>
          </p:txBody>
        </p:sp>
      </p:grpSp>
      <p:sp>
        <p:nvSpPr>
          <p:cNvPr id="19" name="Titel 1"/>
          <p:cNvSpPr txBox="1">
            <a:spLocks/>
          </p:cNvSpPr>
          <p:nvPr/>
        </p:nvSpPr>
        <p:spPr>
          <a:xfrm>
            <a:off x="446856" y="1255112"/>
            <a:ext cx="82296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solidFill>
                  <a:schemeClr val="accent1">
                    <a:lumMod val="75000"/>
                  </a:schemeClr>
                </a:solidFill>
                <a:cs typeface="Arial" panose="020B0604020202020204" pitchFamily="34" charset="0"/>
              </a:rPr>
              <a:t>Project Partners</a:t>
            </a:r>
          </a:p>
        </p:txBody>
      </p:sp>
      <p:grpSp>
        <p:nvGrpSpPr>
          <p:cNvPr id="3" name="Gruppieren 2"/>
          <p:cNvGrpSpPr/>
          <p:nvPr/>
        </p:nvGrpSpPr>
        <p:grpSpPr>
          <a:xfrm>
            <a:off x="2915816" y="2564904"/>
            <a:ext cx="3019396" cy="1656184"/>
            <a:chOff x="2915816" y="2564904"/>
            <a:chExt cx="3019396" cy="1656184"/>
          </a:xfrm>
        </p:grpSpPr>
        <p:sp>
          <p:nvSpPr>
            <p:cNvPr id="6" name="Geschweifte Klammer rechts 5"/>
            <p:cNvSpPr/>
            <p:nvPr/>
          </p:nvSpPr>
          <p:spPr>
            <a:xfrm>
              <a:off x="2915816" y="2564904"/>
              <a:ext cx="504000" cy="1656184"/>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Textfeld 6"/>
            <p:cNvSpPr txBox="1"/>
            <p:nvPr/>
          </p:nvSpPr>
          <p:spPr>
            <a:xfrm>
              <a:off x="3522944" y="3082608"/>
              <a:ext cx="2412268" cy="64633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Main Focus on Infrastructure</a:t>
              </a:r>
              <a:endParaRPr lang="de-DE" dirty="0">
                <a:latin typeface="Arial" panose="020B0604020202020204" pitchFamily="34" charset="0"/>
                <a:cs typeface="Arial" panose="020B0604020202020204" pitchFamily="34" charset="0"/>
              </a:endParaRPr>
            </a:p>
          </p:txBody>
        </p:sp>
      </p:grpSp>
      <p:grpSp>
        <p:nvGrpSpPr>
          <p:cNvPr id="4" name="Gruppieren 3"/>
          <p:cNvGrpSpPr/>
          <p:nvPr/>
        </p:nvGrpSpPr>
        <p:grpSpPr>
          <a:xfrm>
            <a:off x="2915816" y="4509120"/>
            <a:ext cx="2695360" cy="1656184"/>
            <a:chOff x="2915816" y="4509120"/>
            <a:chExt cx="2695360" cy="1656184"/>
          </a:xfrm>
        </p:grpSpPr>
        <p:sp>
          <p:nvSpPr>
            <p:cNvPr id="20" name="Geschweifte Klammer rechts 19"/>
            <p:cNvSpPr/>
            <p:nvPr/>
          </p:nvSpPr>
          <p:spPr>
            <a:xfrm>
              <a:off x="2915816" y="4509120"/>
              <a:ext cx="504000" cy="1656184"/>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21" name="Textfeld 20"/>
            <p:cNvSpPr txBox="1"/>
            <p:nvPr/>
          </p:nvSpPr>
          <p:spPr>
            <a:xfrm>
              <a:off x="3522944" y="5030592"/>
              <a:ext cx="2088232" cy="64633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Main Focus on Research </a:t>
              </a:r>
              <a:endParaRPr lang="de-DE" dirty="0">
                <a:latin typeface="Arial" panose="020B0604020202020204" pitchFamily="34" charset="0"/>
                <a:cs typeface="Arial" panose="020B0604020202020204" pitchFamily="34" charset="0"/>
              </a:endParaRPr>
            </a:p>
          </p:txBody>
        </p:sp>
      </p:grpSp>
      <p:grpSp>
        <p:nvGrpSpPr>
          <p:cNvPr id="8" name="Gruppieren 7"/>
          <p:cNvGrpSpPr/>
          <p:nvPr/>
        </p:nvGrpSpPr>
        <p:grpSpPr>
          <a:xfrm>
            <a:off x="5220072" y="2802075"/>
            <a:ext cx="3672408" cy="3352196"/>
            <a:chOff x="5220072" y="2852936"/>
            <a:chExt cx="3672408" cy="3352196"/>
          </a:xfrm>
        </p:grpSpPr>
        <p:grpSp>
          <p:nvGrpSpPr>
            <p:cNvPr id="5" name="Gruppieren 4"/>
            <p:cNvGrpSpPr/>
            <p:nvPr/>
          </p:nvGrpSpPr>
          <p:grpSpPr>
            <a:xfrm>
              <a:off x="5220072" y="3096256"/>
              <a:ext cx="3672408" cy="3108876"/>
              <a:chOff x="5220072" y="3096256"/>
              <a:chExt cx="3672408" cy="3108876"/>
            </a:xfrm>
          </p:grpSpPr>
          <p:sp>
            <p:nvSpPr>
              <p:cNvPr id="22" name="Geschweifte Klammer rechts 21"/>
              <p:cNvSpPr/>
              <p:nvPr/>
            </p:nvSpPr>
            <p:spPr>
              <a:xfrm>
                <a:off x="5220072" y="3096256"/>
                <a:ext cx="504000" cy="2655596"/>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23" name="Textfeld 22"/>
              <p:cNvSpPr txBox="1"/>
              <p:nvPr/>
            </p:nvSpPr>
            <p:spPr>
              <a:xfrm>
                <a:off x="5919866" y="3896808"/>
                <a:ext cx="2972614" cy="2308324"/>
              </a:xfrm>
              <a:prstGeom prst="rect">
                <a:avLst/>
              </a:prstGeom>
              <a:noFill/>
            </p:spPr>
            <p:txBody>
              <a:bodyPr wrap="square" rtlCol="0">
                <a:spAutoFit/>
              </a:bodyPr>
              <a:lstStyle>
                <a:defPPr>
                  <a:defRPr lang="de-DE"/>
                </a:defPPr>
              </a:lstStyle>
              <a:p>
                <a:r>
                  <a:rPr lang="de-DE" dirty="0" smtClean="0">
                    <a:latin typeface="Arial" panose="020B0604020202020204" pitchFamily="34" charset="0"/>
                    <a:cs typeface="Arial" panose="020B0604020202020204" pitchFamily="34" charset="0"/>
                  </a:rPr>
                  <a:t>Ideal </a:t>
                </a:r>
                <a:r>
                  <a:rPr lang="de-DE" dirty="0" err="1" smtClean="0">
                    <a:latin typeface="Arial" panose="020B0604020202020204" pitchFamily="34" charset="0"/>
                    <a:cs typeface="Arial" panose="020B0604020202020204" pitchFamily="34" charset="0"/>
                  </a:rPr>
                  <a:t>combination</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research</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infrastructure</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expertise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from</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Social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Economic</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Siences</a:t>
                </a:r>
                <a:r>
                  <a:rPr lang="de-DE" dirty="0" smtClean="0">
                    <a:latin typeface="Arial" panose="020B0604020202020204" pitchFamily="34" charset="0"/>
                    <a:cs typeface="Arial" panose="020B0604020202020204" pitchFamily="34" charset="0"/>
                  </a:rPr>
                  <a:t>: Essential </a:t>
                </a:r>
                <a:r>
                  <a:rPr lang="de-DE" dirty="0" err="1" smtClean="0">
                    <a:latin typeface="Arial" panose="020B0604020202020204" pitchFamily="34" charset="0"/>
                    <a:cs typeface="Arial" panose="020B0604020202020204" pitchFamily="34" charset="0"/>
                  </a:rPr>
                  <a:t>prerequisite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implementation</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a </a:t>
                </a:r>
                <a:r>
                  <a:rPr lang="de-DE" dirty="0" err="1">
                    <a:latin typeface="Arial" panose="020B0604020202020204" pitchFamily="34" charset="0"/>
                    <a:cs typeface="Arial" panose="020B0604020202020204" pitchFamily="34" charset="0"/>
                  </a:rPr>
                  <a:t>community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driven</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repository</a:t>
                </a:r>
                <a:endParaRPr lang="de-DE" dirty="0">
                  <a:latin typeface="Arial" panose="020B0604020202020204" pitchFamily="34" charset="0"/>
                  <a:cs typeface="Arial" panose="020B0604020202020204" pitchFamily="34" charset="0"/>
                </a:endParaRPr>
              </a:p>
            </p:txBody>
          </p:sp>
        </p:grpSp>
        <p:pic>
          <p:nvPicPr>
            <p:cNvPr id="1026" name="Picture 2" descr="Kooperation, Zusammenarbeit, Hände"/>
            <p:cNvPicPr>
              <a:picLocks noChangeAspect="1" noChangeArrowheads="1"/>
            </p:cNvPicPr>
            <p:nvPr/>
          </p:nvPicPr>
          <p:blipFill rotWithShape="1">
            <a:blip r:embed="rId6">
              <a:extLst>
                <a:ext uri="{28A0092B-C50C-407E-A947-70E740481C1C}">
                  <a14:useLocalDpi xmlns:a14="http://schemas.microsoft.com/office/drawing/2010/main" val="0"/>
                </a:ext>
              </a:extLst>
            </a:blip>
            <a:srcRect t="11298" b="13333"/>
            <a:stretch/>
          </p:blipFill>
          <p:spPr bwMode="auto">
            <a:xfrm>
              <a:off x="6228184" y="2852936"/>
              <a:ext cx="1915294" cy="10229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uppieren 9"/>
          <p:cNvGrpSpPr/>
          <p:nvPr/>
        </p:nvGrpSpPr>
        <p:grpSpPr>
          <a:xfrm>
            <a:off x="611560" y="5661248"/>
            <a:ext cx="2268570" cy="504056"/>
            <a:chOff x="611560" y="5661248"/>
            <a:chExt cx="2268570" cy="504056"/>
          </a:xfrm>
        </p:grpSpPr>
        <p:pic>
          <p:nvPicPr>
            <p:cNvPr id="11" name="Grafik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5661248"/>
              <a:ext cx="2130268" cy="297928"/>
            </a:xfrm>
            <a:prstGeom prst="rect">
              <a:avLst/>
            </a:prstGeom>
            <a:noFill/>
          </p:spPr>
        </p:pic>
        <p:sp>
          <p:nvSpPr>
            <p:cNvPr id="9" name="Rechteck 8"/>
            <p:cNvSpPr/>
            <p:nvPr/>
          </p:nvSpPr>
          <p:spPr>
            <a:xfrm>
              <a:off x="611560" y="5934472"/>
              <a:ext cx="2268570" cy="230832"/>
            </a:xfrm>
            <a:prstGeom prst="rect">
              <a:avLst/>
            </a:prstGeom>
          </p:spPr>
          <p:txBody>
            <a:bodyPr wrap="none">
              <a:spAutoFit/>
            </a:bodyPr>
            <a:lstStyle/>
            <a:p>
              <a:r>
                <a:rPr lang="en-US" sz="900" dirty="0">
                  <a:solidFill>
                    <a:schemeClr val="tx1">
                      <a:lumMod val="65000"/>
                      <a:lumOff val="35000"/>
                    </a:schemeClr>
                  </a:solidFill>
                  <a:latin typeface="Arial" panose="020B0604020202020204" pitchFamily="34" charset="0"/>
                  <a:cs typeface="Arial" panose="020B0604020202020204" pitchFamily="34" charset="0"/>
                </a:rPr>
                <a:t>German Institute for Economic Research</a:t>
              </a:r>
            </a:p>
          </p:txBody>
        </p:sp>
      </p:grpSp>
    </p:spTree>
    <p:extLst>
      <p:ext uri="{BB962C8B-B14F-4D97-AF65-F5344CB8AC3E}">
        <p14:creationId xmlns:p14="http://schemas.microsoft.com/office/powerpoint/2010/main" val="31522129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p:cTn id="15" dur="1000" fill="hold"/>
                                        <p:tgtEl>
                                          <p:spTgt spid="35846"/>
                                        </p:tgtEl>
                                        <p:attrNameLst>
                                          <p:attrName>ppt_w</p:attrName>
                                        </p:attrNameLst>
                                      </p:cBhvr>
                                      <p:tavLst>
                                        <p:tav tm="0">
                                          <p:val>
                                            <p:fltVal val="0"/>
                                          </p:val>
                                        </p:tav>
                                        <p:tav tm="100000">
                                          <p:val>
                                            <p:strVal val="#ppt_w"/>
                                          </p:val>
                                        </p:tav>
                                      </p:tavLst>
                                    </p:anim>
                                    <p:anim calcmode="lin" valueType="num">
                                      <p:cBhvr>
                                        <p:cTn id="16" dur="1000" fill="hold"/>
                                        <p:tgtEl>
                                          <p:spTgt spid="35846"/>
                                        </p:tgtEl>
                                        <p:attrNameLst>
                                          <p:attrName>ppt_h</p:attrName>
                                        </p:attrNameLst>
                                      </p:cBhvr>
                                      <p:tavLst>
                                        <p:tav tm="0">
                                          <p:val>
                                            <p:fltVal val="0"/>
                                          </p:val>
                                        </p:tav>
                                        <p:tav tm="100000">
                                          <p:val>
                                            <p:strVal val="#ppt_h"/>
                                          </p:val>
                                        </p:tav>
                                      </p:tavLst>
                                    </p:anim>
                                    <p:anim calcmode="lin" valueType="num">
                                      <p:cBhvr>
                                        <p:cTn id="17" dur="1000" fill="hold"/>
                                        <p:tgtEl>
                                          <p:spTgt spid="35846"/>
                                        </p:tgtEl>
                                        <p:attrNameLst>
                                          <p:attrName>style.rotation</p:attrName>
                                        </p:attrNameLst>
                                      </p:cBhvr>
                                      <p:tavLst>
                                        <p:tav tm="0">
                                          <p:val>
                                            <p:fltVal val="90"/>
                                          </p:val>
                                        </p:tav>
                                        <p:tav tm="100000">
                                          <p:val>
                                            <p:fltVal val="0"/>
                                          </p:val>
                                        </p:tav>
                                      </p:tavLst>
                                    </p:anim>
                                    <p:animEffect transition="in" filter="fade">
                                      <p:cBhvr>
                                        <p:cTn id="18" dur="1000"/>
                                        <p:tgtEl>
                                          <p:spTgt spid="3584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5844"/>
                                        </p:tgtEl>
                                        <p:attrNameLst>
                                          <p:attrName>style.visibility</p:attrName>
                                        </p:attrNameLst>
                                      </p:cBhvr>
                                      <p:to>
                                        <p:strVal val="visible"/>
                                      </p:to>
                                    </p:set>
                                    <p:anim calcmode="lin" valueType="num">
                                      <p:cBhvr>
                                        <p:cTn id="23" dur="1000" fill="hold"/>
                                        <p:tgtEl>
                                          <p:spTgt spid="35844"/>
                                        </p:tgtEl>
                                        <p:attrNameLst>
                                          <p:attrName>ppt_w</p:attrName>
                                        </p:attrNameLst>
                                      </p:cBhvr>
                                      <p:tavLst>
                                        <p:tav tm="0">
                                          <p:val>
                                            <p:fltVal val="0"/>
                                          </p:val>
                                        </p:tav>
                                        <p:tav tm="100000">
                                          <p:val>
                                            <p:strVal val="#ppt_w"/>
                                          </p:val>
                                        </p:tav>
                                      </p:tavLst>
                                    </p:anim>
                                    <p:anim calcmode="lin" valueType="num">
                                      <p:cBhvr>
                                        <p:cTn id="24" dur="1000" fill="hold"/>
                                        <p:tgtEl>
                                          <p:spTgt spid="35844"/>
                                        </p:tgtEl>
                                        <p:attrNameLst>
                                          <p:attrName>ppt_h</p:attrName>
                                        </p:attrNameLst>
                                      </p:cBhvr>
                                      <p:tavLst>
                                        <p:tav tm="0">
                                          <p:val>
                                            <p:fltVal val="0"/>
                                          </p:val>
                                        </p:tav>
                                        <p:tav tm="100000">
                                          <p:val>
                                            <p:strVal val="#ppt_h"/>
                                          </p:val>
                                        </p:tav>
                                      </p:tavLst>
                                    </p:anim>
                                    <p:anim calcmode="lin" valueType="num">
                                      <p:cBhvr>
                                        <p:cTn id="25" dur="1000" fill="hold"/>
                                        <p:tgtEl>
                                          <p:spTgt spid="35844"/>
                                        </p:tgtEl>
                                        <p:attrNameLst>
                                          <p:attrName>style.rotation</p:attrName>
                                        </p:attrNameLst>
                                      </p:cBhvr>
                                      <p:tavLst>
                                        <p:tav tm="0">
                                          <p:val>
                                            <p:fltVal val="90"/>
                                          </p:val>
                                        </p:tav>
                                        <p:tav tm="100000">
                                          <p:val>
                                            <p:fltVal val="0"/>
                                          </p:val>
                                        </p:tav>
                                      </p:tavLst>
                                    </p:anim>
                                    <p:animEffect transition="in" filter="fade">
                                      <p:cBhvr>
                                        <p:cTn id="26" dur="1000"/>
                                        <p:tgtEl>
                                          <p:spTgt spid="3584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a:xfrm>
            <a:off x="446856" y="1255112"/>
            <a:ext cx="82296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solidFill>
                  <a:schemeClr val="accent1">
                    <a:lumMod val="75000"/>
                  </a:schemeClr>
                </a:solidFill>
                <a:cs typeface="Arial" panose="020B0604020202020204" pitchFamily="34" charset="0"/>
              </a:rPr>
              <a:t>Current Situation</a:t>
            </a:r>
          </a:p>
        </p:txBody>
      </p:sp>
      <p:pic>
        <p:nvPicPr>
          <p:cNvPr id="24" name="Picture 2" descr="Leibniz Gemeinschaf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044" y="6273368"/>
            <a:ext cx="817412" cy="50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155" y="6567504"/>
            <a:ext cx="1500585" cy="209864"/>
          </a:xfrm>
          <a:prstGeom prst="rect">
            <a:avLst/>
          </a:prstGeom>
          <a:noFill/>
        </p:spPr>
      </p:pic>
      <p:pic>
        <p:nvPicPr>
          <p:cNvPr id="26" name="Grafik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953" y="6427608"/>
            <a:ext cx="693879" cy="349760"/>
          </a:xfrm>
          <a:prstGeom prst="rect">
            <a:avLst/>
          </a:prstGeom>
          <a:noFill/>
        </p:spPr>
      </p:pic>
      <p:pic>
        <p:nvPicPr>
          <p:cNvPr id="27" name="Grafik 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073" y="6577886"/>
            <a:ext cx="1145869" cy="199482"/>
          </a:xfrm>
          <a:prstGeom prst="rect">
            <a:avLst/>
          </a:prstGeom>
          <a:noFill/>
        </p:spPr>
      </p:pic>
      <p:pic>
        <p:nvPicPr>
          <p:cNvPr id="28" name="Grafik 1"/>
          <p:cNvPicPr/>
          <p:nvPr/>
        </p:nvPicPr>
        <p:blipFill>
          <a:blip r:embed="rId7" cstate="print">
            <a:extLst>
              <a:ext uri="{28A0092B-C50C-407E-A947-70E740481C1C}">
                <a14:useLocalDpi xmlns:a14="http://schemas.microsoft.com/office/drawing/2010/main" val="0"/>
              </a:ext>
            </a:extLst>
          </a:blip>
          <a:srcRect r="6702" b="1136"/>
          <a:stretch>
            <a:fillRect/>
          </a:stretch>
        </p:blipFill>
        <p:spPr bwMode="auto">
          <a:xfrm>
            <a:off x="395536" y="6419750"/>
            <a:ext cx="766324" cy="357618"/>
          </a:xfrm>
          <a:prstGeom prst="rect">
            <a:avLst/>
          </a:prstGeom>
          <a:noFill/>
        </p:spPr>
      </p:pic>
      <p:sp>
        <p:nvSpPr>
          <p:cNvPr id="9" name="Titel 1"/>
          <p:cNvSpPr txBox="1">
            <a:spLocks/>
          </p:cNvSpPr>
          <p:nvPr/>
        </p:nvSpPr>
        <p:spPr>
          <a:xfrm>
            <a:off x="278816" y="1916832"/>
            <a:ext cx="8517632" cy="4320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marL="355600" algn="l">
              <a:lnSpc>
                <a:spcPct val="150000"/>
              </a:lnSpc>
              <a:spcAft>
                <a:spcPts val="600"/>
              </a:spcAft>
            </a:pPr>
            <a:r>
              <a:rPr lang="en-US" sz="1800" dirty="0" smtClean="0">
                <a:cs typeface="Arial" panose="020B0604020202020204" pitchFamily="34" charset="0"/>
              </a:rPr>
              <a:t>Fissured data landscape in Germany:</a:t>
            </a:r>
          </a:p>
          <a:p>
            <a:pPr marL="628650" indent="-273050" algn="l">
              <a:lnSpc>
                <a:spcPct val="150000"/>
              </a:lnSpc>
              <a:buFont typeface="Arial" pitchFamily="34" charset="0"/>
              <a:buChar char="•"/>
            </a:pPr>
            <a:r>
              <a:rPr lang="en-US" sz="1800" dirty="0" smtClean="0">
                <a:cs typeface="Arial" panose="020B0604020202020204" pitchFamily="34" charset="0"/>
              </a:rPr>
              <a:t>Decentralized and unstandardized preparation of data documentation</a:t>
            </a:r>
          </a:p>
          <a:p>
            <a:pPr marL="628650" indent="-273050" algn="l">
              <a:lnSpc>
                <a:spcPct val="150000"/>
              </a:lnSpc>
              <a:buFont typeface="Arial" pitchFamily="34" charset="0"/>
              <a:buChar char="•"/>
            </a:pPr>
            <a:r>
              <a:rPr lang="en-US" sz="1800" dirty="0" smtClean="0">
                <a:cs typeface="Arial" panose="020B0604020202020204" pitchFamily="34" charset="0"/>
              </a:rPr>
              <a:t>Scattered data archiving in different organizations, repositories, research data centers</a:t>
            </a:r>
          </a:p>
          <a:p>
            <a:pPr marL="628650" indent="-273050" algn="l">
              <a:lnSpc>
                <a:spcPct val="150000"/>
              </a:lnSpc>
              <a:buFont typeface="Arial" pitchFamily="34" charset="0"/>
              <a:buChar char="•"/>
            </a:pPr>
            <a:r>
              <a:rPr lang="en-US" sz="1800" dirty="0" smtClean="0">
                <a:cs typeface="Arial" panose="020B0604020202020204" pitchFamily="34" charset="0"/>
              </a:rPr>
              <a:t>No central search and archiving portal</a:t>
            </a:r>
          </a:p>
          <a:p>
            <a:pPr marL="628650" indent="-273050" algn="l">
              <a:lnSpc>
                <a:spcPct val="150000"/>
              </a:lnSpc>
              <a:buFont typeface="Arial" pitchFamily="34" charset="0"/>
              <a:buChar char="•"/>
            </a:pPr>
            <a:r>
              <a:rPr lang="en-US" sz="1800" dirty="0" smtClean="0">
                <a:cs typeface="Arial" panose="020B0604020202020204" pitchFamily="34" charset="0"/>
              </a:rPr>
              <a:t>Dissemination over several independent data portals, research data centers</a:t>
            </a:r>
          </a:p>
          <a:p>
            <a:pPr marL="628650" indent="-273050" algn="l">
              <a:lnSpc>
                <a:spcPct val="150000"/>
              </a:lnSpc>
              <a:buFont typeface="Arial" pitchFamily="34" charset="0"/>
              <a:buChar char="•"/>
            </a:pPr>
            <a:r>
              <a:rPr lang="en-US" sz="1800" dirty="0" smtClean="0">
                <a:cs typeface="Arial" panose="020B0604020202020204" pitchFamily="34" charset="0"/>
              </a:rPr>
              <a:t>Data search is extensive </a:t>
            </a:r>
            <a:r>
              <a:rPr lang="en-US" sz="1800" dirty="0">
                <a:cs typeface="Arial" panose="020B0604020202020204" pitchFamily="34" charset="0"/>
              </a:rPr>
              <a:t>and </a:t>
            </a:r>
            <a:r>
              <a:rPr lang="en-US" sz="1800" dirty="0" smtClean="0">
                <a:cs typeface="Arial" panose="020B0604020202020204" pitchFamily="34" charset="0"/>
              </a:rPr>
              <a:t>cumbersome, data </a:t>
            </a:r>
            <a:r>
              <a:rPr lang="en-US" sz="1800" dirty="0">
                <a:cs typeface="Arial" panose="020B0604020202020204" pitchFamily="34" charset="0"/>
              </a:rPr>
              <a:t>is very hard to </a:t>
            </a:r>
            <a:r>
              <a:rPr lang="en-US" sz="1800" dirty="0" smtClean="0">
                <a:cs typeface="Arial" panose="020B0604020202020204" pitchFamily="34" charset="0"/>
              </a:rPr>
              <a:t>find, efficient re-analysis is hampered</a:t>
            </a:r>
          </a:p>
          <a:p>
            <a:pPr marL="628650" indent="-273050" algn="l">
              <a:lnSpc>
                <a:spcPct val="150000"/>
              </a:lnSpc>
              <a:buFont typeface="Arial" pitchFamily="34" charset="0"/>
              <a:buChar char="•"/>
            </a:pPr>
            <a:r>
              <a:rPr lang="en-US" sz="1800" dirty="0" smtClean="0">
                <a:cs typeface="Arial" panose="020B0604020202020204" pitchFamily="34" charset="0"/>
              </a:rPr>
              <a:t>Researchers are reluctant to data sharing</a:t>
            </a:r>
          </a:p>
          <a:p>
            <a:pPr marL="628650" indent="-273050" algn="l">
              <a:lnSpc>
                <a:spcPct val="150000"/>
              </a:lnSpc>
              <a:buFont typeface="Arial" pitchFamily="34" charset="0"/>
              <a:buChar char="•"/>
            </a:pPr>
            <a:r>
              <a:rPr lang="en-US" sz="1800" dirty="0">
                <a:cs typeface="Arial" panose="020B0604020202020204" pitchFamily="34" charset="0"/>
              </a:rPr>
              <a:t>F</a:t>
            </a:r>
            <a:r>
              <a:rPr lang="en-US" sz="1800" dirty="0" smtClean="0">
                <a:cs typeface="Arial" panose="020B0604020202020204" pitchFamily="34" charset="0"/>
              </a:rPr>
              <a:t>unders more and more demand for data publication</a:t>
            </a:r>
          </a:p>
        </p:txBody>
      </p:sp>
    </p:spTree>
    <p:extLst>
      <p:ext uri="{BB962C8B-B14F-4D97-AF65-F5344CB8AC3E}">
        <p14:creationId xmlns:p14="http://schemas.microsoft.com/office/powerpoint/2010/main" val="251239132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a:xfrm>
            <a:off x="446856" y="1255112"/>
            <a:ext cx="82296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solidFill>
                  <a:schemeClr val="accent1">
                    <a:lumMod val="75000"/>
                  </a:schemeClr>
                </a:solidFill>
                <a:cs typeface="Arial" panose="020B0604020202020204" pitchFamily="34" charset="0"/>
              </a:rPr>
              <a:t>How can SowiDataNet counteract?</a:t>
            </a:r>
          </a:p>
        </p:txBody>
      </p:sp>
      <p:sp>
        <p:nvSpPr>
          <p:cNvPr id="19" name="Titel 1"/>
          <p:cNvSpPr txBox="1">
            <a:spLocks/>
          </p:cNvSpPr>
          <p:nvPr/>
        </p:nvSpPr>
        <p:spPr>
          <a:xfrm>
            <a:off x="282584" y="2132856"/>
            <a:ext cx="8712968" cy="31683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marL="657225" indent="-285750" algn="l">
              <a:lnSpc>
                <a:spcPct val="130000"/>
              </a:lnSpc>
              <a:buFont typeface="Arial" panose="020B0604020202020204" pitchFamily="34" charset="0"/>
              <a:buChar char="•"/>
              <a:tabLst>
                <a:tab pos="719138" algn="l"/>
              </a:tabLst>
            </a:pPr>
            <a:r>
              <a:rPr lang="en-US" sz="1800" dirty="0">
                <a:cs typeface="Arial" panose="020B0604020202020204" pitchFamily="34" charset="0"/>
              </a:rPr>
              <a:t>C</a:t>
            </a:r>
            <a:r>
              <a:rPr lang="en-US" sz="1800" dirty="0" smtClean="0">
                <a:cs typeface="Arial" panose="020B0604020202020204" pitchFamily="34" charset="0"/>
              </a:rPr>
              <a:t>omprehensive </a:t>
            </a:r>
            <a:r>
              <a:rPr lang="en-US" sz="1800" dirty="0">
                <a:cs typeface="Arial" panose="020B0604020202020204" pitchFamily="34" charset="0"/>
              </a:rPr>
              <a:t>requirements analysis</a:t>
            </a:r>
          </a:p>
          <a:p>
            <a:pPr marL="657225" indent="-285750" algn="l">
              <a:lnSpc>
                <a:spcPct val="130000"/>
              </a:lnSpc>
              <a:buFont typeface="Arial" panose="020B0604020202020204" pitchFamily="34" charset="0"/>
              <a:buChar char="•"/>
              <a:tabLst>
                <a:tab pos="719138" algn="l"/>
              </a:tabLst>
            </a:pPr>
            <a:r>
              <a:rPr lang="en-US" sz="1800" dirty="0">
                <a:cs typeface="Arial" panose="020B0604020202020204" pitchFamily="34" charset="0"/>
              </a:rPr>
              <a:t>Community driven </a:t>
            </a:r>
            <a:r>
              <a:rPr lang="en-US" sz="1800" dirty="0" smtClean="0">
                <a:cs typeface="Arial" panose="020B0604020202020204" pitchFamily="34" charset="0"/>
              </a:rPr>
              <a:t>implementation of a convenient documentation tool </a:t>
            </a:r>
          </a:p>
          <a:p>
            <a:pPr marL="657225" indent="-285750" algn="l">
              <a:lnSpc>
                <a:spcPct val="130000"/>
              </a:lnSpc>
              <a:buFont typeface="Arial" panose="020B0604020202020204" pitchFamily="34" charset="0"/>
              <a:buChar char="•"/>
              <a:tabLst>
                <a:tab pos="719138" algn="l"/>
              </a:tabLst>
            </a:pPr>
            <a:r>
              <a:rPr lang="en-US" sz="1800" dirty="0" smtClean="0">
                <a:cs typeface="Arial" panose="020B0604020202020204" pitchFamily="34" charset="0"/>
              </a:rPr>
              <a:t>Low </a:t>
            </a:r>
            <a:r>
              <a:rPr lang="en-US" sz="1800" dirty="0">
                <a:cs typeface="Arial" panose="020B0604020202020204" pitchFamily="34" charset="0"/>
              </a:rPr>
              <a:t>barriers enhance the acceptance of SowiDataNet</a:t>
            </a:r>
          </a:p>
          <a:p>
            <a:pPr marL="657225" indent="-285750" algn="l">
              <a:lnSpc>
                <a:spcPct val="130000"/>
              </a:lnSpc>
              <a:buFont typeface="Arial" panose="020B0604020202020204" pitchFamily="34" charset="0"/>
              <a:buChar char="•"/>
              <a:tabLst>
                <a:tab pos="719138" algn="l"/>
              </a:tabLst>
            </a:pPr>
            <a:r>
              <a:rPr lang="en-US" sz="1800" dirty="0" smtClean="0">
                <a:cs typeface="Arial" panose="020B0604020202020204" pitchFamily="34" charset="0"/>
              </a:rPr>
              <a:t>Good instructions </a:t>
            </a:r>
            <a:r>
              <a:rPr lang="en-US" sz="1800" dirty="0">
                <a:cs typeface="Arial" panose="020B0604020202020204" pitchFamily="34" charset="0"/>
              </a:rPr>
              <a:t>for data providers </a:t>
            </a:r>
            <a:endParaRPr lang="en-US" sz="1800" dirty="0" smtClean="0">
              <a:cs typeface="Arial" panose="020B0604020202020204" pitchFamily="34" charset="0"/>
            </a:endParaRPr>
          </a:p>
          <a:p>
            <a:pPr marL="657225" indent="-285750" algn="l">
              <a:lnSpc>
                <a:spcPct val="130000"/>
              </a:lnSpc>
              <a:buFont typeface="Arial" panose="020B0604020202020204" pitchFamily="34" charset="0"/>
              <a:buChar char="•"/>
              <a:tabLst>
                <a:tab pos="719138" algn="l"/>
              </a:tabLst>
            </a:pPr>
            <a:r>
              <a:rPr lang="en-US" sz="1800" dirty="0">
                <a:cs typeface="Arial" panose="020B0604020202020204" pitchFamily="34" charset="0"/>
              </a:rPr>
              <a:t>Contact person </a:t>
            </a:r>
            <a:r>
              <a:rPr lang="en-US" sz="1800" dirty="0" smtClean="0">
                <a:cs typeface="Arial" panose="020B0604020202020204" pitchFamily="34" charset="0"/>
              </a:rPr>
              <a:t>(curator) for </a:t>
            </a:r>
            <a:r>
              <a:rPr lang="en-US" sz="1800" dirty="0">
                <a:cs typeface="Arial" panose="020B0604020202020204" pitchFamily="34" charset="0"/>
              </a:rPr>
              <a:t>questions </a:t>
            </a:r>
          </a:p>
          <a:p>
            <a:pPr marL="657225" indent="-285750" algn="l">
              <a:lnSpc>
                <a:spcPct val="150000"/>
              </a:lnSpc>
              <a:buFont typeface="Arial" panose="020B0604020202020204" pitchFamily="34" charset="0"/>
              <a:buChar char="•"/>
            </a:pPr>
            <a:r>
              <a:rPr lang="en-US" sz="1800" dirty="0" smtClean="0">
                <a:cs typeface="Arial" panose="020B0604020202020204" pitchFamily="34" charset="0"/>
              </a:rPr>
              <a:t>Customized</a:t>
            </a:r>
            <a:r>
              <a:rPr lang="en-US" sz="1800" dirty="0">
                <a:cs typeface="Arial" panose="020B0604020202020204" pitchFamily="34" charset="0"/>
              </a:rPr>
              <a:t>/ local usage </a:t>
            </a:r>
            <a:r>
              <a:rPr lang="en-US" sz="1800" dirty="0" smtClean="0">
                <a:cs typeface="Arial" panose="020B0604020202020204" pitchFamily="34" charset="0"/>
              </a:rPr>
              <a:t>for scientific </a:t>
            </a:r>
            <a:r>
              <a:rPr lang="en-US" sz="1800" dirty="0">
                <a:cs typeface="Arial" panose="020B0604020202020204" pitchFamily="34" charset="0"/>
              </a:rPr>
              <a:t>organizations with </a:t>
            </a:r>
            <a:r>
              <a:rPr lang="en-US" sz="1800" dirty="0" smtClean="0">
                <a:cs typeface="Arial" panose="020B0604020202020204" pitchFamily="34" charset="0"/>
              </a:rPr>
              <a:t>corporate </a:t>
            </a:r>
            <a:r>
              <a:rPr lang="en-US" sz="1800" dirty="0">
                <a:cs typeface="Arial" panose="020B0604020202020204" pitchFamily="34" charset="0"/>
              </a:rPr>
              <a:t>design </a:t>
            </a:r>
          </a:p>
          <a:p>
            <a:pPr marL="657225" indent="-285750" algn="l">
              <a:lnSpc>
                <a:spcPct val="150000"/>
              </a:lnSpc>
              <a:buFont typeface="Arial" panose="020B0604020202020204" pitchFamily="34" charset="0"/>
              <a:buChar char="•"/>
            </a:pPr>
            <a:r>
              <a:rPr lang="en-US" sz="1800" dirty="0" smtClean="0">
                <a:cs typeface="Arial" panose="020B0604020202020204" pitchFamily="34" charset="0"/>
              </a:rPr>
              <a:t>Establish </a:t>
            </a:r>
            <a:r>
              <a:rPr lang="en-US" sz="1800" dirty="0">
                <a:cs typeface="Arial" panose="020B0604020202020204" pitchFamily="34" charset="0"/>
              </a:rPr>
              <a:t>a data sharing mentality in Germany</a:t>
            </a:r>
          </a:p>
          <a:p>
            <a:pPr marL="657225" indent="-285750" algn="l">
              <a:lnSpc>
                <a:spcPct val="130000"/>
              </a:lnSpc>
              <a:buFont typeface="Arial" panose="020B0604020202020204" pitchFamily="34" charset="0"/>
              <a:buChar char="•"/>
              <a:tabLst>
                <a:tab pos="719138" algn="l"/>
              </a:tabLst>
            </a:pPr>
            <a:r>
              <a:rPr lang="en-US" sz="1800" dirty="0">
                <a:cs typeface="Arial" panose="020B0604020202020204" pitchFamily="34" charset="0"/>
              </a:rPr>
              <a:t>Reduce reluctance of data sharing </a:t>
            </a:r>
            <a:endParaRPr lang="en-US" sz="1800" dirty="0" smtClean="0">
              <a:cs typeface="Arial" panose="020B0604020202020204" pitchFamily="34" charset="0"/>
            </a:endParaRPr>
          </a:p>
          <a:p>
            <a:pPr marL="657225" indent="-285750" algn="l">
              <a:lnSpc>
                <a:spcPct val="130000"/>
              </a:lnSpc>
              <a:buFont typeface="Arial" panose="020B0604020202020204" pitchFamily="34" charset="0"/>
              <a:buChar char="•"/>
              <a:tabLst>
                <a:tab pos="719138" algn="l"/>
              </a:tabLst>
            </a:pPr>
            <a:endParaRPr lang="en-US" sz="1800" dirty="0">
              <a:cs typeface="Arial" panose="020B0604020202020204" pitchFamily="34" charset="0"/>
            </a:endParaRPr>
          </a:p>
          <a:p>
            <a:pPr marL="714375" indent="-342900" algn="l">
              <a:lnSpc>
                <a:spcPct val="150000"/>
              </a:lnSpc>
              <a:buFont typeface="Wingdings" panose="05000000000000000000" pitchFamily="2" charset="2"/>
              <a:buChar char="Ø"/>
            </a:pPr>
            <a:endParaRPr lang="en-US" sz="1800" dirty="0">
              <a:cs typeface="Arial" panose="020B0604020202020204" pitchFamily="34" charset="0"/>
            </a:endParaRPr>
          </a:p>
          <a:p>
            <a:pPr marL="1073150" indent="-342900" algn="l">
              <a:lnSpc>
                <a:spcPct val="130000"/>
              </a:lnSpc>
              <a:buFont typeface="Wingdings" panose="05000000000000000000" pitchFamily="2" charset="2"/>
              <a:buChar char="§"/>
              <a:tabLst>
                <a:tab pos="804863" algn="l"/>
              </a:tabLst>
            </a:pPr>
            <a:endParaRPr lang="en-US" sz="1800" dirty="0">
              <a:cs typeface="Arial" panose="020B0604020202020204" pitchFamily="34" charset="0"/>
            </a:endParaRPr>
          </a:p>
        </p:txBody>
      </p:sp>
      <p:pic>
        <p:nvPicPr>
          <p:cNvPr id="24" name="Picture 2" descr="Leibniz Gemeinschaf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044" y="6273368"/>
            <a:ext cx="817412" cy="50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155" y="6567504"/>
            <a:ext cx="1500585" cy="209864"/>
          </a:xfrm>
          <a:prstGeom prst="rect">
            <a:avLst/>
          </a:prstGeom>
          <a:noFill/>
        </p:spPr>
      </p:pic>
      <p:pic>
        <p:nvPicPr>
          <p:cNvPr id="26" name="Grafik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953" y="6427608"/>
            <a:ext cx="693879" cy="349760"/>
          </a:xfrm>
          <a:prstGeom prst="rect">
            <a:avLst/>
          </a:prstGeom>
          <a:noFill/>
        </p:spPr>
      </p:pic>
      <p:pic>
        <p:nvPicPr>
          <p:cNvPr id="27" name="Grafik 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073" y="6577886"/>
            <a:ext cx="1145869" cy="199482"/>
          </a:xfrm>
          <a:prstGeom prst="rect">
            <a:avLst/>
          </a:prstGeom>
          <a:noFill/>
        </p:spPr>
      </p:pic>
      <p:pic>
        <p:nvPicPr>
          <p:cNvPr id="28" name="Grafik 1"/>
          <p:cNvPicPr/>
          <p:nvPr/>
        </p:nvPicPr>
        <p:blipFill>
          <a:blip r:embed="rId7" cstate="print">
            <a:extLst>
              <a:ext uri="{28A0092B-C50C-407E-A947-70E740481C1C}">
                <a14:useLocalDpi xmlns:a14="http://schemas.microsoft.com/office/drawing/2010/main" val="0"/>
              </a:ext>
            </a:extLst>
          </a:blip>
          <a:srcRect r="6702" b="1136"/>
          <a:stretch>
            <a:fillRect/>
          </a:stretch>
        </p:blipFill>
        <p:spPr bwMode="auto">
          <a:xfrm>
            <a:off x="395536" y="6419750"/>
            <a:ext cx="766324" cy="357618"/>
          </a:xfrm>
          <a:prstGeom prst="rect">
            <a:avLst/>
          </a:prstGeom>
          <a:noFill/>
        </p:spPr>
      </p:pic>
      <p:sp>
        <p:nvSpPr>
          <p:cNvPr id="2" name="Textfeld 1"/>
          <p:cNvSpPr txBox="1"/>
          <p:nvPr/>
        </p:nvSpPr>
        <p:spPr>
          <a:xfrm>
            <a:off x="948258" y="5445224"/>
            <a:ext cx="72961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304800" algn="l"/>
              </a:tabLst>
            </a:pPr>
            <a:r>
              <a:rPr lang="en-US" dirty="0">
                <a:latin typeface="Arial" panose="020B0604020202020204" pitchFamily="34" charset="0"/>
                <a:cs typeface="Arial" panose="020B0604020202020204" pitchFamily="34" charset="0"/>
                <a:sym typeface="Wingdings" panose="05000000000000000000" pitchFamily="2" charset="2"/>
              </a:rPr>
              <a:t> SowiDataNet is open to all researchers and scientific organizations  </a:t>
            </a:r>
            <a:r>
              <a:rPr lang="en-US" dirty="0" smtClean="0">
                <a:latin typeface="Arial" panose="020B0604020202020204" pitchFamily="34" charset="0"/>
                <a:cs typeface="Arial" panose="020B0604020202020204" pitchFamily="34" charset="0"/>
                <a:sym typeface="Wingdings" panose="05000000000000000000" pitchFamily="2" charset="2"/>
              </a:rPr>
              <a:t> 	from the Social </a:t>
            </a:r>
            <a:r>
              <a:rPr lang="en-US" dirty="0">
                <a:latin typeface="Arial" panose="020B0604020202020204" pitchFamily="34" charset="0"/>
                <a:cs typeface="Arial" panose="020B0604020202020204" pitchFamily="34" charset="0"/>
                <a:sym typeface="Wingdings" panose="05000000000000000000" pitchFamily="2" charset="2"/>
              </a:rPr>
              <a:t>and Economic </a:t>
            </a:r>
            <a:r>
              <a:rPr lang="en-US" dirty="0" smtClean="0">
                <a:latin typeface="Arial" panose="020B0604020202020204" pitchFamily="34" charset="0"/>
                <a:cs typeface="Arial" panose="020B0604020202020204" pitchFamily="34" charset="0"/>
                <a:sym typeface="Wingdings" panose="05000000000000000000" pitchFamily="2" charset="2"/>
              </a:rPr>
              <a:t>Sciences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852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a:xfrm>
            <a:off x="0" y="1255112"/>
            <a:ext cx="91440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de-DE" sz="3200" dirty="0" err="1" smtClean="0">
                <a:solidFill>
                  <a:schemeClr val="accent1">
                    <a:lumMod val="75000"/>
                  </a:schemeClr>
                </a:solidFill>
                <a:cs typeface="Arial" panose="020B0604020202020204" pitchFamily="34" charset="0"/>
              </a:rPr>
              <a:t>Where</a:t>
            </a:r>
            <a:r>
              <a:rPr lang="de-DE" sz="3200" dirty="0" smtClean="0">
                <a:solidFill>
                  <a:schemeClr val="accent1">
                    <a:lumMod val="75000"/>
                  </a:schemeClr>
                </a:solidFill>
                <a:cs typeface="Arial" panose="020B0604020202020204" pitchFamily="34" charset="0"/>
              </a:rPr>
              <a:t> </a:t>
            </a:r>
            <a:r>
              <a:rPr lang="de-DE" sz="3200" dirty="0" err="1" smtClean="0">
                <a:solidFill>
                  <a:schemeClr val="accent1">
                    <a:lumMod val="75000"/>
                  </a:schemeClr>
                </a:solidFill>
                <a:cs typeface="Arial" panose="020B0604020202020204" pitchFamily="34" charset="0"/>
              </a:rPr>
              <a:t>does</a:t>
            </a:r>
            <a:r>
              <a:rPr lang="de-DE" sz="3200" dirty="0" smtClean="0">
                <a:solidFill>
                  <a:schemeClr val="accent1">
                    <a:lumMod val="75000"/>
                  </a:schemeClr>
                </a:solidFill>
                <a:cs typeface="Arial" panose="020B0604020202020204" pitchFamily="34" charset="0"/>
              </a:rPr>
              <a:t> </a:t>
            </a:r>
            <a:r>
              <a:rPr lang="de-DE" sz="3200" dirty="0" err="1" smtClean="0">
                <a:solidFill>
                  <a:schemeClr val="accent1">
                    <a:lumMod val="75000"/>
                  </a:schemeClr>
                </a:solidFill>
                <a:cs typeface="Arial" panose="020B0604020202020204" pitchFamily="34" charset="0"/>
              </a:rPr>
              <a:t>the</a:t>
            </a:r>
            <a:r>
              <a:rPr lang="de-DE" sz="3200" dirty="0" smtClean="0">
                <a:solidFill>
                  <a:schemeClr val="accent1">
                    <a:lumMod val="75000"/>
                  </a:schemeClr>
                </a:solidFill>
                <a:cs typeface="Arial" panose="020B0604020202020204" pitchFamily="34" charset="0"/>
              </a:rPr>
              <a:t> </a:t>
            </a:r>
            <a:r>
              <a:rPr lang="de-DE" sz="3200" dirty="0" err="1" smtClean="0">
                <a:solidFill>
                  <a:schemeClr val="accent1">
                    <a:lumMod val="75000"/>
                  </a:schemeClr>
                </a:solidFill>
                <a:cs typeface="Arial" panose="020B0604020202020204" pitchFamily="34" charset="0"/>
              </a:rPr>
              <a:t>data</a:t>
            </a:r>
            <a:r>
              <a:rPr lang="de-DE" sz="3200" dirty="0" smtClean="0">
                <a:solidFill>
                  <a:schemeClr val="accent1">
                    <a:lumMod val="75000"/>
                  </a:schemeClr>
                </a:solidFill>
                <a:cs typeface="Arial" panose="020B0604020202020204" pitchFamily="34" charset="0"/>
              </a:rPr>
              <a:t> </a:t>
            </a:r>
            <a:r>
              <a:rPr lang="de-DE" sz="3200" dirty="0" err="1" smtClean="0">
                <a:solidFill>
                  <a:schemeClr val="accent1">
                    <a:lumMod val="75000"/>
                  </a:schemeClr>
                </a:solidFill>
                <a:cs typeface="Arial" panose="020B0604020202020204" pitchFamily="34" charset="0"/>
              </a:rPr>
              <a:t>come</a:t>
            </a:r>
            <a:r>
              <a:rPr lang="de-DE" sz="3200" dirty="0" smtClean="0">
                <a:solidFill>
                  <a:schemeClr val="accent1">
                    <a:lumMod val="75000"/>
                  </a:schemeClr>
                </a:solidFill>
                <a:cs typeface="Arial" panose="020B0604020202020204" pitchFamily="34" charset="0"/>
              </a:rPr>
              <a:t> </a:t>
            </a:r>
            <a:r>
              <a:rPr lang="de-DE" sz="3200" dirty="0" err="1" smtClean="0">
                <a:solidFill>
                  <a:schemeClr val="accent1">
                    <a:lumMod val="75000"/>
                  </a:schemeClr>
                </a:solidFill>
                <a:cs typeface="Arial" panose="020B0604020202020204" pitchFamily="34" charset="0"/>
              </a:rPr>
              <a:t>from</a:t>
            </a:r>
            <a:r>
              <a:rPr lang="de-DE" sz="3200" dirty="0" smtClean="0">
                <a:solidFill>
                  <a:schemeClr val="accent1">
                    <a:lumMod val="75000"/>
                  </a:schemeClr>
                </a:solidFill>
                <a:cs typeface="Arial" panose="020B0604020202020204" pitchFamily="34" charset="0"/>
              </a:rPr>
              <a:t>?</a:t>
            </a:r>
          </a:p>
        </p:txBody>
      </p:sp>
      <p:pic>
        <p:nvPicPr>
          <p:cNvPr id="1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986" t="10432" r="57870" b="9198"/>
          <a:stretch/>
        </p:blipFill>
        <p:spPr bwMode="auto">
          <a:xfrm>
            <a:off x="437977" y="2281162"/>
            <a:ext cx="1733075" cy="127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374848" y="3583492"/>
            <a:ext cx="2036912"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Organizations without own research data infrastructure</a:t>
            </a:r>
          </a:p>
        </p:txBody>
      </p:sp>
      <p:pic>
        <p:nvPicPr>
          <p:cNvPr id="1034" name="Picture 10" descr="SowiData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191" y="3592810"/>
            <a:ext cx="3409950" cy="124777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pieren 23"/>
          <p:cNvGrpSpPr/>
          <p:nvPr/>
        </p:nvGrpSpPr>
        <p:grpSpPr>
          <a:xfrm>
            <a:off x="6334498" y="2725987"/>
            <a:ext cx="2712715" cy="1321433"/>
            <a:chOff x="6334498" y="2725987"/>
            <a:chExt cx="2712715" cy="1321433"/>
          </a:xfrm>
        </p:grpSpPr>
        <p:grpSp>
          <p:nvGrpSpPr>
            <p:cNvPr id="4" name="Gruppieren 3"/>
            <p:cNvGrpSpPr/>
            <p:nvPr/>
          </p:nvGrpSpPr>
          <p:grpSpPr>
            <a:xfrm>
              <a:off x="7101805" y="2725987"/>
              <a:ext cx="1945408" cy="1321433"/>
              <a:chOff x="7139509" y="2308225"/>
              <a:chExt cx="1945408" cy="1321433"/>
            </a:xfrm>
          </p:grpSpPr>
          <p:pic>
            <p:nvPicPr>
              <p:cNvPr id="1028" name="Picture 4" descr="Standort Köl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308225"/>
                <a:ext cx="1293205" cy="8640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7139509" y="3198771"/>
                <a:ext cx="1945408"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Organizations with own research data infrastructure</a:t>
                </a:r>
                <a:endParaRPr lang="en-US" sz="1100" dirty="0">
                  <a:latin typeface="Arial" panose="020B0604020202020204" pitchFamily="34" charset="0"/>
                  <a:cs typeface="Arial" panose="020B0604020202020204" pitchFamily="34" charset="0"/>
                </a:endParaRPr>
              </a:p>
            </p:txBody>
          </p:sp>
        </p:grpSp>
        <p:cxnSp>
          <p:nvCxnSpPr>
            <p:cNvPr id="13" name="Gerade Verbindung mit Pfeil 12"/>
            <p:cNvCxnSpPr/>
            <p:nvPr/>
          </p:nvCxnSpPr>
          <p:spPr>
            <a:xfrm flipH="1">
              <a:off x="6334498" y="3212976"/>
              <a:ext cx="808470" cy="37710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a:off x="6334498" y="4840586"/>
            <a:ext cx="2662782" cy="934223"/>
            <a:chOff x="6334498" y="4840586"/>
            <a:chExt cx="2662782" cy="934223"/>
          </a:xfrm>
        </p:grpSpPr>
        <p:grpSp>
          <p:nvGrpSpPr>
            <p:cNvPr id="3" name="Gruppieren 2"/>
            <p:cNvGrpSpPr/>
            <p:nvPr/>
          </p:nvGrpSpPr>
          <p:grpSpPr>
            <a:xfrm>
              <a:off x="7092280" y="4888210"/>
              <a:ext cx="1905000" cy="886599"/>
              <a:chOff x="6771456" y="5532829"/>
              <a:chExt cx="1905000" cy="886599"/>
            </a:xfrm>
          </p:grpSpPr>
          <p:pic>
            <p:nvPicPr>
              <p:cNvPr id="1032" name="Picture 8" descr="http://www.gesis.org/uploads/pics/FDZ_ALLBUS_Blau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1456" y="5532829"/>
                <a:ext cx="1905000" cy="609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6822144" y="6142429"/>
                <a:ext cx="1803623"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Research data centers</a:t>
                </a:r>
              </a:p>
            </p:txBody>
          </p:sp>
        </p:grpSp>
        <p:cxnSp>
          <p:nvCxnSpPr>
            <p:cNvPr id="23" name="Gerade Verbindung mit Pfeil 22"/>
            <p:cNvCxnSpPr/>
            <p:nvPr/>
          </p:nvCxnSpPr>
          <p:spPr>
            <a:xfrm flipH="1" flipV="1">
              <a:off x="6334498" y="4840586"/>
              <a:ext cx="685774" cy="35242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sp>
        <p:nvSpPr>
          <p:cNvPr id="19" name="Nach oben gebogener Pfeil 18"/>
          <p:cNvSpPr/>
          <p:nvPr/>
        </p:nvSpPr>
        <p:spPr>
          <a:xfrm flipV="1">
            <a:off x="2177020" y="2583952"/>
            <a:ext cx="2538996" cy="979537"/>
          </a:xfrm>
          <a:prstGeom prst="bentUpArrow">
            <a:avLst/>
          </a:prstGeom>
          <a:solidFill>
            <a:schemeClr val="accent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2" name="Gruppieren 21"/>
          <p:cNvGrpSpPr/>
          <p:nvPr/>
        </p:nvGrpSpPr>
        <p:grpSpPr>
          <a:xfrm>
            <a:off x="368363" y="4455210"/>
            <a:ext cx="4349121" cy="1688204"/>
            <a:chOff x="368363" y="4455210"/>
            <a:chExt cx="4349121" cy="1688204"/>
          </a:xfrm>
        </p:grpSpPr>
        <p:sp>
          <p:nvSpPr>
            <p:cNvPr id="2" name="Nach oben gebogener Pfeil 1"/>
            <p:cNvSpPr/>
            <p:nvPr/>
          </p:nvSpPr>
          <p:spPr>
            <a:xfrm>
              <a:off x="2195736" y="4866810"/>
              <a:ext cx="2521748" cy="974204"/>
            </a:xfrm>
            <a:prstGeom prst="bentUpArrow">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0" name="Gruppieren 19"/>
            <p:cNvGrpSpPr/>
            <p:nvPr/>
          </p:nvGrpSpPr>
          <p:grpSpPr>
            <a:xfrm>
              <a:off x="368363" y="4455210"/>
              <a:ext cx="2955751" cy="1688204"/>
              <a:chOff x="368363" y="4455210"/>
              <a:chExt cx="2955751" cy="1688204"/>
            </a:xfrm>
          </p:grpSpPr>
          <p:sp>
            <p:nvSpPr>
              <p:cNvPr id="14" name="Textfeld 13"/>
              <p:cNvSpPr txBox="1"/>
              <p:nvPr/>
            </p:nvSpPr>
            <p:spPr>
              <a:xfrm>
                <a:off x="368363" y="5866415"/>
                <a:ext cx="295575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Individual researchers </a:t>
                </a:r>
              </a:p>
            </p:txBody>
          </p:sp>
          <p:pic>
            <p:nvPicPr>
              <p:cNvPr id="1030" name="Picture 6" descr="Mann, Silhouette, Lupe, Suchen, Sin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011" y="4455210"/>
                <a:ext cx="1872208" cy="140165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uppieren 6"/>
          <p:cNvGrpSpPr/>
          <p:nvPr/>
        </p:nvGrpSpPr>
        <p:grpSpPr>
          <a:xfrm>
            <a:off x="-36512" y="6481911"/>
            <a:ext cx="9180512" cy="369332"/>
            <a:chOff x="-36512" y="6481911"/>
            <a:chExt cx="9180512" cy="369332"/>
          </a:xfrm>
        </p:grpSpPr>
        <p:sp>
          <p:nvSpPr>
            <p:cNvPr id="5" name="Textfeld 4"/>
            <p:cNvSpPr txBox="1"/>
            <p:nvPr/>
          </p:nvSpPr>
          <p:spPr>
            <a:xfrm>
              <a:off x="-36512" y="6481911"/>
              <a:ext cx="9180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cs typeface="Arial" panose="020B0604020202020204" pitchFamily="34" charset="0"/>
                </a:rPr>
                <a:t>Bringing </a:t>
              </a:r>
              <a:r>
                <a:rPr lang="en-US" dirty="0">
                  <a:cs typeface="Arial" panose="020B0604020202020204" pitchFamily="34" charset="0"/>
                </a:rPr>
                <a:t>Social and Economic Research Data </a:t>
              </a:r>
              <a:r>
                <a:rPr lang="en-US" dirty="0" smtClean="0">
                  <a:cs typeface="Arial" panose="020B0604020202020204" pitchFamily="34" charset="0"/>
                </a:rPr>
                <a:t>Together</a:t>
              </a:r>
              <a:endParaRPr lang="en-US" dirty="0">
                <a:cs typeface="Arial" panose="020B0604020202020204" pitchFamily="34" charset="0"/>
              </a:endParaRPr>
            </a:p>
          </p:txBody>
        </p:sp>
        <p:sp>
          <p:nvSpPr>
            <p:cNvPr id="6" name="Pfeil nach rechts 5"/>
            <p:cNvSpPr/>
            <p:nvPr/>
          </p:nvSpPr>
          <p:spPr>
            <a:xfrm>
              <a:off x="1331640" y="6572969"/>
              <a:ext cx="576064" cy="18466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rot="10800000">
              <a:off x="7236296" y="6566227"/>
              <a:ext cx="576064" cy="18466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395471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46856" y="1255112"/>
            <a:ext cx="82296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solidFill>
                  <a:schemeClr val="accent1">
                    <a:lumMod val="75000"/>
                  </a:schemeClr>
                </a:solidFill>
                <a:latin typeface="Georgia" panose="02040502050405020303" pitchFamily="18" charset="0"/>
              </a:rPr>
              <a:t>Purpose and Features of SowiDataNet</a:t>
            </a:r>
          </a:p>
        </p:txBody>
      </p:sp>
      <p:pic>
        <p:nvPicPr>
          <p:cNvPr id="26" name="Picture 4" descr="http://pixabay.com/get/0a3f700e3be44d11f729/1407420065/monitor-63767_1280.jpg?direc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11" t="15836" r="8317" b="14947"/>
          <a:stretch/>
        </p:blipFill>
        <p:spPr bwMode="auto">
          <a:xfrm>
            <a:off x="177874" y="1844824"/>
            <a:ext cx="8850213" cy="50499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eibniz Gemeinschaf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298" y="5905847"/>
            <a:ext cx="1132158" cy="698067"/>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27"/>
          <p:cNvSpPr txBox="1"/>
          <p:nvPr/>
        </p:nvSpPr>
        <p:spPr>
          <a:xfrm>
            <a:off x="3563888" y="3376516"/>
            <a:ext cx="2016224" cy="1200329"/>
          </a:xfrm>
          <a:prstGeom prst="rect">
            <a:avLst/>
          </a:prstGeom>
          <a:noFill/>
        </p:spPr>
        <p:txBody>
          <a:bodyPr wrap="square" rtlCol="0" anchor="ctr">
            <a:spAutoFit/>
          </a:bodyPr>
          <a:lstStyle/>
          <a:p>
            <a:pPr algn="ctr"/>
            <a:r>
              <a:rPr lang="en-US" dirty="0" smtClean="0">
                <a:latin typeface="Arial" panose="020B0604020202020204" pitchFamily="34" charset="0"/>
                <a:cs typeface="Arial" panose="020B0604020202020204" pitchFamily="34" charset="0"/>
              </a:rPr>
              <a:t>Implementation of a web-based infrastructure for research data</a:t>
            </a:r>
            <a:endParaRPr lang="en-US" dirty="0">
              <a:latin typeface="Arial" panose="020B0604020202020204" pitchFamily="34" charset="0"/>
              <a:cs typeface="Arial" panose="020B0604020202020204" pitchFamily="34" charset="0"/>
            </a:endParaRPr>
          </a:p>
        </p:txBody>
      </p:sp>
      <p:sp>
        <p:nvSpPr>
          <p:cNvPr id="29" name="Textfeld 28"/>
          <p:cNvSpPr txBox="1"/>
          <p:nvPr/>
        </p:nvSpPr>
        <p:spPr>
          <a:xfrm>
            <a:off x="6597749" y="2058630"/>
            <a:ext cx="1637134" cy="1015663"/>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Autonomous documentation of quantitative research data from individual researchers</a:t>
            </a:r>
            <a:endParaRPr lang="en-US" sz="1200" dirty="0">
              <a:latin typeface="Arial" panose="020B0604020202020204" pitchFamily="34" charset="0"/>
              <a:cs typeface="Arial" panose="020B0604020202020204" pitchFamily="34" charset="0"/>
            </a:endParaRPr>
          </a:p>
        </p:txBody>
      </p:sp>
      <p:sp>
        <p:nvSpPr>
          <p:cNvPr id="30" name="Textfeld 29"/>
          <p:cNvSpPr txBox="1"/>
          <p:nvPr/>
        </p:nvSpPr>
        <p:spPr>
          <a:xfrm>
            <a:off x="1979712" y="2072906"/>
            <a:ext cx="1440160" cy="1015663"/>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Organizations without archiving tools can use SDN for data documentation</a:t>
            </a:r>
            <a:endParaRPr lang="en-US" sz="1200" dirty="0">
              <a:latin typeface="Arial" panose="020B0604020202020204" pitchFamily="34" charset="0"/>
              <a:cs typeface="Arial" panose="020B0604020202020204" pitchFamily="34" charset="0"/>
            </a:endParaRPr>
          </a:p>
        </p:txBody>
      </p:sp>
      <p:sp>
        <p:nvSpPr>
          <p:cNvPr id="31" name="Textfeld 30"/>
          <p:cNvSpPr txBox="1"/>
          <p:nvPr/>
        </p:nvSpPr>
        <p:spPr>
          <a:xfrm>
            <a:off x="6553200" y="3356993"/>
            <a:ext cx="1360240" cy="1015663"/>
          </a:xfrm>
          <a:prstGeom prst="rect">
            <a:avLst/>
          </a:prstGeom>
          <a:noFill/>
        </p:spPr>
        <p:txBody>
          <a:bodyPr wrap="square" lIns="0" rIns="0" rtlCol="0" anchor="ctr">
            <a:spAutoFit/>
          </a:bodyPr>
          <a:lstStyle/>
          <a:p>
            <a:pPr algn="ctr"/>
            <a:r>
              <a:rPr lang="en-US" sz="1200" dirty="0" smtClean="0">
                <a:latin typeface="Arial" panose="020B0604020202020204" pitchFamily="34" charset="0"/>
                <a:cs typeface="Arial" panose="020B0604020202020204" pitchFamily="34" charset="0"/>
              </a:rPr>
              <a:t>Interface-based  usage of SDN on institutional websites (customized view)</a:t>
            </a:r>
            <a:endParaRPr lang="en-US" sz="1200" dirty="0">
              <a:latin typeface="Arial" panose="020B0604020202020204" pitchFamily="34" charset="0"/>
              <a:cs typeface="Arial" panose="020B0604020202020204" pitchFamily="34" charset="0"/>
            </a:endParaRPr>
          </a:p>
        </p:txBody>
      </p:sp>
      <p:sp>
        <p:nvSpPr>
          <p:cNvPr id="32" name="Textfeld 31"/>
          <p:cNvSpPr txBox="1"/>
          <p:nvPr/>
        </p:nvSpPr>
        <p:spPr>
          <a:xfrm>
            <a:off x="2195736" y="4562544"/>
            <a:ext cx="1008112" cy="738664"/>
          </a:xfrm>
          <a:prstGeom prst="rect">
            <a:avLst/>
          </a:prstGeom>
          <a:noFill/>
        </p:spPr>
        <p:txBody>
          <a:bodyPr wrap="square" rtlCol="0" anchor="ctr">
            <a:spAutoFit/>
          </a:bodyPr>
          <a:lstStyle/>
          <a:p>
            <a:pPr algn="ctr"/>
            <a:r>
              <a:rPr lang="en-US" sz="1400" dirty="0" smtClean="0">
                <a:latin typeface="Arial" panose="020B0604020202020204" pitchFamily="34" charset="0"/>
                <a:cs typeface="Arial" panose="020B0604020202020204" pitchFamily="34" charset="0"/>
              </a:rPr>
              <a:t>Central search portal</a:t>
            </a:r>
            <a:endParaRPr lang="en-US" sz="1400" dirty="0">
              <a:latin typeface="Arial" panose="020B0604020202020204" pitchFamily="34" charset="0"/>
              <a:cs typeface="Arial" panose="020B0604020202020204" pitchFamily="34" charset="0"/>
            </a:endParaRPr>
          </a:p>
        </p:txBody>
      </p:sp>
      <p:sp>
        <p:nvSpPr>
          <p:cNvPr id="33" name="Textfeld 32"/>
          <p:cNvSpPr txBox="1"/>
          <p:nvPr/>
        </p:nvSpPr>
        <p:spPr>
          <a:xfrm>
            <a:off x="4307718" y="5337066"/>
            <a:ext cx="1512168" cy="830997"/>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Bringing together research data from different sources and data providers</a:t>
            </a:r>
            <a:endParaRPr lang="en-US" sz="1200" dirty="0">
              <a:latin typeface="Arial" panose="020B0604020202020204" pitchFamily="34" charset="0"/>
              <a:cs typeface="Arial" panose="020B0604020202020204" pitchFamily="34" charset="0"/>
            </a:endParaRPr>
          </a:p>
        </p:txBody>
      </p:sp>
      <p:sp>
        <p:nvSpPr>
          <p:cNvPr id="34" name="Textfeld 33"/>
          <p:cNvSpPr txBox="1"/>
          <p:nvPr/>
        </p:nvSpPr>
        <p:spPr>
          <a:xfrm>
            <a:off x="2038350" y="5720952"/>
            <a:ext cx="1381522" cy="1015663"/>
          </a:xfrm>
          <a:prstGeom prst="rect">
            <a:avLst/>
          </a:prstGeom>
          <a:noFill/>
        </p:spPr>
        <p:txBody>
          <a:bodyPr wrap="square" lIns="0" rIns="0" rtlCol="0" anchor="ctr">
            <a:spAutoFit/>
          </a:bodyPr>
          <a:lstStyle/>
          <a:p>
            <a:pPr algn="ctr"/>
            <a:r>
              <a:rPr lang="en-US" sz="1200" dirty="0" smtClean="0">
                <a:latin typeface="Arial" panose="020B0604020202020204" pitchFamily="34" charset="0"/>
                <a:cs typeface="Arial" panose="020B0604020202020204" pitchFamily="34" charset="0"/>
              </a:rPr>
              <a:t>Referencing data held in other organizations and research data centers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2485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3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grpId="0" nodeType="clickEffect">
                                  <p:stCondLst>
                                    <p:cond delay="0"/>
                                  </p:stCondLst>
                                  <p:childTnLst>
                                    <p:animScale>
                                      <p:cBhvr>
                                        <p:cTn id="10" dur="1000" fill="hold"/>
                                        <p:tgtEl>
                                          <p:spTgt spid="3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0" nodeType="clickEffect">
                                  <p:stCondLst>
                                    <p:cond delay="0"/>
                                  </p:stCondLst>
                                  <p:childTnLst>
                                    <p:animScale>
                                      <p:cBhvr>
                                        <p:cTn id="14" dur="1000" fill="hold"/>
                                        <p:tgtEl>
                                          <p:spTgt spid="3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utoRev="1" fill="hold" grpId="0" nodeType="clickEffect">
                                  <p:stCondLst>
                                    <p:cond delay="0"/>
                                  </p:stCondLst>
                                  <p:childTnLst>
                                    <p:animScale>
                                      <p:cBhvr>
                                        <p:cTn id="18" dur="1000" fill="hold"/>
                                        <p:tgtEl>
                                          <p:spTgt spid="3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autoRev="1" fill="hold" grpId="0" nodeType="clickEffect">
                                  <p:stCondLst>
                                    <p:cond delay="0"/>
                                  </p:stCondLst>
                                  <p:childTnLst>
                                    <p:animScale>
                                      <p:cBhvr>
                                        <p:cTn id="22" dur="1000" fill="hold"/>
                                        <p:tgtEl>
                                          <p:spTgt spid="34"/>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autoRev="1" fill="hold" grpId="0" nodeType="clickEffect">
                                  <p:stCondLst>
                                    <p:cond delay="0"/>
                                  </p:stCondLst>
                                  <p:childTnLst>
                                    <p:animScale>
                                      <p:cBhvr>
                                        <p:cTn id="26" dur="1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pixabay.com/get/0a3f700e3be44d11f729/1407420065/monitor-63767_1280.jpg?direc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1" t="15836" r="8317" b="14947"/>
          <a:stretch/>
        </p:blipFill>
        <p:spPr bwMode="auto">
          <a:xfrm>
            <a:off x="152400" y="1844824"/>
            <a:ext cx="8850213" cy="50499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eibniz Gemeinschaf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298" y="5905847"/>
            <a:ext cx="1132158" cy="6980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6679282" y="2061105"/>
            <a:ext cx="1440160" cy="1015663"/>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Data access by direct download or linking to institutional data base</a:t>
            </a:r>
            <a:endParaRPr lang="en-US" sz="1200" dirty="0">
              <a:latin typeface="Arial" panose="020B0604020202020204" pitchFamily="34" charset="0"/>
              <a:cs typeface="Arial" panose="020B0604020202020204" pitchFamily="34" charset="0"/>
            </a:endParaRPr>
          </a:p>
        </p:txBody>
      </p:sp>
      <p:sp>
        <p:nvSpPr>
          <p:cNvPr id="14" name="Textfeld 13"/>
          <p:cNvSpPr txBox="1"/>
          <p:nvPr/>
        </p:nvSpPr>
        <p:spPr>
          <a:xfrm>
            <a:off x="2000250" y="5712906"/>
            <a:ext cx="1390650" cy="1015663"/>
          </a:xfrm>
          <a:prstGeom prst="rect">
            <a:avLst/>
          </a:prstGeom>
          <a:noFill/>
        </p:spPr>
        <p:txBody>
          <a:bodyPr wrap="square" lIns="0" rIns="0" rtlCol="0" anchor="ctr">
            <a:spAutoFit/>
          </a:bodyPr>
          <a:lstStyle/>
          <a:p>
            <a:pPr algn="ctr"/>
            <a:r>
              <a:rPr lang="en-US" sz="1200" dirty="0" smtClean="0">
                <a:latin typeface="Arial" panose="020B0604020202020204" pitchFamily="34" charset="0"/>
                <a:cs typeface="Arial" panose="020B0604020202020204" pitchFamily="34" charset="0"/>
              </a:rPr>
              <a:t>Integrating Social Media (discussion forums, notification features, rating options)</a:t>
            </a:r>
            <a:endParaRPr lang="en-US" sz="1200" dirty="0">
              <a:latin typeface="Arial" panose="020B0604020202020204" pitchFamily="34" charset="0"/>
              <a:cs typeface="Arial" panose="020B0604020202020204" pitchFamily="34" charset="0"/>
            </a:endParaRPr>
          </a:p>
        </p:txBody>
      </p:sp>
      <p:sp>
        <p:nvSpPr>
          <p:cNvPr id="15" name="Textfeld 14"/>
          <p:cNvSpPr txBox="1"/>
          <p:nvPr/>
        </p:nvSpPr>
        <p:spPr>
          <a:xfrm>
            <a:off x="1979712" y="2072905"/>
            <a:ext cx="1440160" cy="1015663"/>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Modular system (future extension by other disciplines possible)</a:t>
            </a:r>
            <a:endParaRPr lang="en-US" sz="1200" dirty="0">
              <a:latin typeface="Arial" panose="020B0604020202020204" pitchFamily="34" charset="0"/>
              <a:cs typeface="Arial" panose="020B0604020202020204" pitchFamily="34" charset="0"/>
            </a:endParaRPr>
          </a:p>
        </p:txBody>
      </p:sp>
      <p:sp>
        <p:nvSpPr>
          <p:cNvPr id="16" name="Textfeld 15"/>
          <p:cNvSpPr txBox="1"/>
          <p:nvPr/>
        </p:nvSpPr>
        <p:spPr>
          <a:xfrm>
            <a:off x="6469636" y="3449325"/>
            <a:ext cx="1511248" cy="830997"/>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Following metadata standards (</a:t>
            </a:r>
            <a:r>
              <a:rPr lang="en-US" sz="1200" dirty="0" err="1" smtClean="0">
                <a:latin typeface="Arial" panose="020B0604020202020204" pitchFamily="34" charset="0"/>
                <a:cs typeface="Arial" panose="020B0604020202020204" pitchFamily="34" charset="0"/>
              </a:rPr>
              <a:t>DublinCore</a:t>
            </a:r>
            <a:r>
              <a:rPr lang="en-US" sz="1200" dirty="0" smtClean="0">
                <a:latin typeface="Arial" panose="020B0604020202020204" pitchFamily="34" charset="0"/>
                <a:cs typeface="Arial" panose="020B0604020202020204" pitchFamily="34" charset="0"/>
              </a:rPr>
              <a:t>, DataCite)</a:t>
            </a:r>
          </a:p>
        </p:txBody>
      </p:sp>
      <p:sp>
        <p:nvSpPr>
          <p:cNvPr id="17" name="Textfeld 16"/>
          <p:cNvSpPr txBox="1"/>
          <p:nvPr/>
        </p:nvSpPr>
        <p:spPr>
          <a:xfrm>
            <a:off x="4366617" y="5583312"/>
            <a:ext cx="1440160" cy="477054"/>
          </a:xfrm>
          <a:prstGeom prst="rect">
            <a:avLst/>
          </a:prstGeom>
          <a:noFill/>
        </p:spPr>
        <p:txBody>
          <a:bodyPr wrap="square" rtlCol="0" anchor="ctr">
            <a:spAutoFit/>
          </a:bodyPr>
          <a:lstStyle/>
          <a:p>
            <a:pPr algn="ctr"/>
            <a:r>
              <a:rPr lang="en-US" sz="1300" dirty="0" smtClean="0">
                <a:latin typeface="Arial" panose="020B0604020202020204" pitchFamily="34" charset="0"/>
                <a:cs typeface="Arial" panose="020B0604020202020204" pitchFamily="34" charset="0"/>
              </a:rPr>
              <a:t>DOI Registration</a:t>
            </a:r>
          </a:p>
          <a:p>
            <a:pPr algn="ctr"/>
            <a:endParaRPr lang="en-US" sz="1200" dirty="0">
              <a:latin typeface="Arial" panose="020B0604020202020204" pitchFamily="34" charset="0"/>
              <a:cs typeface="Arial" panose="020B0604020202020204" pitchFamily="34" charset="0"/>
            </a:endParaRPr>
          </a:p>
        </p:txBody>
      </p:sp>
      <p:sp>
        <p:nvSpPr>
          <p:cNvPr id="19" name="Textfeld 18"/>
          <p:cNvSpPr txBox="1"/>
          <p:nvPr/>
        </p:nvSpPr>
        <p:spPr>
          <a:xfrm>
            <a:off x="1979712" y="4707649"/>
            <a:ext cx="1440160" cy="461665"/>
          </a:xfrm>
          <a:prstGeom prst="rect">
            <a:avLst/>
          </a:prstGeom>
          <a:noFill/>
        </p:spPr>
        <p:txBody>
          <a:bodyPr wrap="square" rtlCol="0" anchor="ctr">
            <a:spAutoFit/>
          </a:bodyPr>
          <a:lstStyle/>
          <a:p>
            <a:pPr algn="ctr"/>
            <a:r>
              <a:rPr lang="en-US" sz="1200" dirty="0" err="1" smtClean="0">
                <a:latin typeface="Arial" panose="020B0604020202020204" pitchFamily="34" charset="0"/>
                <a:cs typeface="Arial" panose="020B0604020202020204" pitchFamily="34" charset="0"/>
              </a:rPr>
              <a:t>Bitstream</a:t>
            </a:r>
            <a:r>
              <a:rPr lang="en-US" sz="1200" dirty="0" smtClean="0">
                <a:latin typeface="Arial" panose="020B0604020202020204" pitchFamily="34" charset="0"/>
                <a:cs typeface="Arial" panose="020B0604020202020204" pitchFamily="34" charset="0"/>
              </a:rPr>
              <a:t> Preservation</a:t>
            </a:r>
            <a:endParaRPr lang="en-US" sz="1200" dirty="0">
              <a:latin typeface="Arial" panose="020B0604020202020204" pitchFamily="34" charset="0"/>
              <a:cs typeface="Arial" panose="020B0604020202020204" pitchFamily="34" charset="0"/>
            </a:endParaRPr>
          </a:p>
        </p:txBody>
      </p:sp>
      <p:sp>
        <p:nvSpPr>
          <p:cNvPr id="22" name="Textfeld 21"/>
          <p:cNvSpPr txBox="1"/>
          <p:nvPr/>
        </p:nvSpPr>
        <p:spPr>
          <a:xfrm>
            <a:off x="3563888" y="3376516"/>
            <a:ext cx="2016224" cy="1200329"/>
          </a:xfrm>
          <a:prstGeom prst="rect">
            <a:avLst/>
          </a:prstGeom>
          <a:noFill/>
        </p:spPr>
        <p:txBody>
          <a:bodyPr wrap="square" rtlCol="0" anchor="ctr">
            <a:spAutoFit/>
          </a:bodyPr>
          <a:lstStyle/>
          <a:p>
            <a:pPr algn="ctr"/>
            <a:r>
              <a:rPr lang="en-US" dirty="0" smtClean="0">
                <a:latin typeface="Arial" panose="020B0604020202020204" pitchFamily="34" charset="0"/>
                <a:cs typeface="Arial" panose="020B0604020202020204" pitchFamily="34" charset="0"/>
              </a:rPr>
              <a:t>Implementation of a web-based infrastructure for research data</a:t>
            </a:r>
            <a:endParaRPr lang="en-US" dirty="0">
              <a:latin typeface="Arial" panose="020B0604020202020204" pitchFamily="34" charset="0"/>
              <a:cs typeface="Arial" panose="020B0604020202020204" pitchFamily="34" charset="0"/>
            </a:endParaRPr>
          </a:p>
        </p:txBody>
      </p:sp>
      <p:sp>
        <p:nvSpPr>
          <p:cNvPr id="18" name="Titel 1"/>
          <p:cNvSpPr txBox="1">
            <a:spLocks/>
          </p:cNvSpPr>
          <p:nvPr/>
        </p:nvSpPr>
        <p:spPr>
          <a:xfrm>
            <a:off x="446856" y="1255112"/>
            <a:ext cx="82296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r>
              <a:rPr lang="en-US" sz="3200" dirty="0" smtClean="0">
                <a:solidFill>
                  <a:schemeClr val="accent1">
                    <a:lumMod val="75000"/>
                  </a:schemeClr>
                </a:solidFill>
                <a:latin typeface="Georgia" panose="02040502050405020303" pitchFamily="18" charset="0"/>
              </a:rPr>
              <a:t>Purpose and Features of SowiDataNet</a:t>
            </a:r>
          </a:p>
        </p:txBody>
      </p:sp>
      <p:sp>
        <p:nvSpPr>
          <p:cNvPr id="20" name="Textfeld 19"/>
          <p:cNvSpPr txBox="1"/>
          <p:nvPr/>
        </p:nvSpPr>
        <p:spPr>
          <a:xfrm>
            <a:off x="7476070" y="5030814"/>
            <a:ext cx="1440160" cy="276999"/>
          </a:xfrm>
          <a:prstGeom prst="rect">
            <a:avLst/>
          </a:prstGeom>
          <a:noFill/>
        </p:spPr>
        <p:txBody>
          <a:bodyPr wrap="square" rtlCol="0" anchor="ctr">
            <a:spAutoFit/>
          </a:bodyPr>
          <a:lstStyle/>
          <a:p>
            <a:pPr algn="ctr"/>
            <a:r>
              <a:rPr lang="en-US" sz="1200" dirty="0" smtClean="0">
                <a:latin typeface="Arial" panose="020B0604020202020204" pitchFamily="34" charset="0"/>
                <a:cs typeface="Arial" panose="020B0604020202020204" pitchFamily="34" charset="0"/>
              </a:rPr>
              <a:t>Data Review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2615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1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grpId="0" nodeType="clickEffect">
                                  <p:stCondLst>
                                    <p:cond delay="0"/>
                                  </p:stCondLst>
                                  <p:childTnLst>
                                    <p:animScale>
                                      <p:cBhvr>
                                        <p:cTn id="10" dur="1000" fill="hold"/>
                                        <p:tgtEl>
                                          <p:spTgt spid="1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0" nodeType="clickEffect">
                                  <p:stCondLst>
                                    <p:cond delay="0"/>
                                  </p:stCondLst>
                                  <p:childTnLst>
                                    <p:animScale>
                                      <p:cBhvr>
                                        <p:cTn id="14" dur="1000" fill="hold"/>
                                        <p:tgtEl>
                                          <p:spTgt spid="1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utoRev="1" fill="hold" grpId="0" nodeType="clickEffect">
                                  <p:stCondLst>
                                    <p:cond delay="0"/>
                                  </p:stCondLst>
                                  <p:childTnLst>
                                    <p:animScale>
                                      <p:cBhvr>
                                        <p:cTn id="18" dur="1000" fill="hold"/>
                                        <p:tgtEl>
                                          <p:spTgt spid="1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autoRev="1" fill="hold" grpId="0" nodeType="clickEffect">
                                  <p:stCondLst>
                                    <p:cond delay="0"/>
                                  </p:stCondLst>
                                  <p:childTnLst>
                                    <p:animScale>
                                      <p:cBhvr>
                                        <p:cTn id="22" dur="1000" fill="hold"/>
                                        <p:tgtEl>
                                          <p:spTgt spid="14"/>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autoRev="1" fill="hold" grpId="0" nodeType="clickEffect">
                                  <p:stCondLst>
                                    <p:cond delay="0"/>
                                  </p:stCondLst>
                                  <p:childTnLst>
                                    <p:animScale>
                                      <p:cBhvr>
                                        <p:cTn id="26" dur="1000" fill="hold"/>
                                        <p:tgtEl>
                                          <p:spTgt spid="15"/>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autoRev="1" fill="hold" grpId="0" nodeType="clickEffect">
                                  <p:stCondLst>
                                    <p:cond delay="0"/>
                                  </p:stCondLst>
                                  <p:childTnLst>
                                    <p:animScale>
                                      <p:cBhvr>
                                        <p:cTn id="30" dur="1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79" t="9524" r="60149" b="23905"/>
          <a:stretch/>
        </p:blipFill>
        <p:spPr bwMode="auto">
          <a:xfrm>
            <a:off x="-2604" y="1071786"/>
            <a:ext cx="8266962" cy="57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el 1"/>
          <p:cNvSpPr txBox="1">
            <a:spLocks/>
          </p:cNvSpPr>
          <p:nvPr/>
        </p:nvSpPr>
        <p:spPr>
          <a:xfrm>
            <a:off x="107504" y="2060848"/>
            <a:ext cx="8877672" cy="4320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marL="342900" indent="-342900" algn="l">
              <a:buFont typeface="Wingdings" panose="05000000000000000000" pitchFamily="2" charset="2"/>
              <a:buChar char="Ø"/>
            </a:pPr>
            <a:endParaRPr lang="de-DE" sz="2000" dirty="0" smtClean="0">
              <a:latin typeface="Georgia" panose="02040502050405020303" pitchFamily="18" charset="0"/>
            </a:endParaRPr>
          </a:p>
        </p:txBody>
      </p:sp>
      <p:sp>
        <p:nvSpPr>
          <p:cNvPr id="24" name="Titel 1"/>
          <p:cNvSpPr txBox="1">
            <a:spLocks/>
          </p:cNvSpPr>
          <p:nvPr/>
        </p:nvSpPr>
        <p:spPr>
          <a:xfrm>
            <a:off x="6228184" y="3965966"/>
            <a:ext cx="2843808" cy="2088232"/>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pPr algn="l"/>
            <a:r>
              <a:rPr lang="en-US" sz="1600" dirty="0" smtClean="0">
                <a:cs typeface="Arial" panose="020B0604020202020204" pitchFamily="34" charset="0"/>
              </a:rPr>
              <a:t>Implementation of prototype:</a:t>
            </a:r>
          </a:p>
          <a:p>
            <a:pPr algn="l"/>
            <a:endParaRPr lang="en-US" sz="1600" dirty="0" smtClean="0">
              <a:cs typeface="Arial" panose="020B0604020202020204" pitchFamily="34" charset="0"/>
            </a:endParaRPr>
          </a:p>
          <a:p>
            <a:pPr algn="l"/>
            <a:r>
              <a:rPr lang="en-US" sz="1600" dirty="0" smtClean="0">
                <a:cs typeface="Arial" panose="020B0604020202020204" pitchFamily="34" charset="0"/>
              </a:rPr>
              <a:t>Building on recent datorium developments </a:t>
            </a:r>
          </a:p>
          <a:p>
            <a:pPr marL="268288" indent="-268288" algn="l"/>
            <a:endParaRPr lang="en-US" sz="1600" dirty="0" smtClean="0">
              <a:cs typeface="Arial" panose="020B0604020202020204" pitchFamily="34" charset="0"/>
            </a:endParaRPr>
          </a:p>
          <a:p>
            <a:pPr marL="268288" indent="-268288" algn="l"/>
            <a:r>
              <a:rPr lang="en-US" sz="1200" dirty="0" smtClean="0">
                <a:cs typeface="Arial" panose="020B0604020202020204" pitchFamily="34" charset="0"/>
                <a:hlinkClick r:id="rId4"/>
              </a:rPr>
              <a:t>http://portal.sowidatanet.de:9191/xmlui/</a:t>
            </a:r>
            <a:endParaRPr lang="en-US" sz="1200" dirty="0" smtClean="0">
              <a:cs typeface="Arial" panose="020B0604020202020204" pitchFamily="34" charset="0"/>
            </a:endParaRPr>
          </a:p>
        </p:txBody>
      </p:sp>
      <p:sp>
        <p:nvSpPr>
          <p:cNvPr id="7" name="Titel 1"/>
          <p:cNvSpPr txBox="1">
            <a:spLocks/>
          </p:cNvSpPr>
          <p:nvPr/>
        </p:nvSpPr>
        <p:spPr>
          <a:xfrm>
            <a:off x="446856" y="1255112"/>
            <a:ext cx="8229600" cy="783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mj-cs"/>
              </a:defRPr>
            </a:lvl1pPr>
          </a:lstStyle>
          <a:p>
            <a:endParaRPr lang="de-DE" sz="3200" b="1" dirty="0" smtClean="0">
              <a:solidFill>
                <a:schemeClr val="bg1"/>
              </a:solidFill>
              <a:latin typeface="Georgia" panose="02040502050405020303" pitchFamily="18" charset="0"/>
            </a:endParaRPr>
          </a:p>
        </p:txBody>
      </p:sp>
    </p:spTree>
    <p:extLst>
      <p:ext uri="{BB962C8B-B14F-4D97-AF65-F5344CB8AC3E}">
        <p14:creationId xmlns:p14="http://schemas.microsoft.com/office/powerpoint/2010/main" val="76966557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B1ACB0F0E4D8D847898BCFF327EAA86F" ma:contentTypeVersion="14" ma:contentTypeDescription="Ein neues Dokument erstellen." ma:contentTypeScope="" ma:versionID="076608a465e9f4abe123e33d8ae2290f">
  <xsd:schema xmlns:xsd="http://www.w3.org/2001/XMLSchema" xmlns:xs="http://www.w3.org/2001/XMLSchema" xmlns:p="http://schemas.microsoft.com/office/2006/metadata/properties" xmlns:ns2="f90a23b0-552c-4f8d-b330-f53f4fcdfcf9" targetNamespace="http://schemas.microsoft.com/office/2006/metadata/properties" ma:root="true" ma:fieldsID="9f72fafb60184820a38988fa3fe2d22b" ns2:_="">
    <xsd:import namespace="f90a23b0-552c-4f8d-b330-f53f4fcdfc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a23b0-552c-4f8d-b330-f53f4fcdfcf9"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f90a23b0-552c-4f8d-b330-f53f4fcdfcf9">GESISDOC-552-16</_dlc_DocId>
    <_dlc_DocIdUrl xmlns="f90a23b0-552c-4f8d-b330-f53f4fcdfcf9">
      <Url>http://intranet.gesis.intra/pr/Vorlagen/_layouts/DocIdRedir.aspx?ID=GESISDOC-552-16</Url>
      <Description>GESISDOC-552-16</Description>
    </_dlc_DocIdUrl>
  </documentManagement>
</p:properties>
</file>

<file path=customXml/itemProps1.xml><?xml version="1.0" encoding="utf-8"?>
<ds:datastoreItem xmlns:ds="http://schemas.openxmlformats.org/officeDocument/2006/customXml" ds:itemID="{44881EF9-26EC-43E8-9B5D-C258C39EE5DC}">
  <ds:schemaRefs>
    <ds:schemaRef ds:uri="http://schemas.microsoft.com/sharepoint/events"/>
  </ds:schemaRefs>
</ds:datastoreItem>
</file>

<file path=customXml/itemProps2.xml><?xml version="1.0" encoding="utf-8"?>
<ds:datastoreItem xmlns:ds="http://schemas.openxmlformats.org/officeDocument/2006/customXml" ds:itemID="{32FCB5C5-0DB5-44CF-A736-6B36A3DF6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a23b0-552c-4f8d-b330-f53f4fcdf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84D923-FC12-4022-B532-31E7F7F957D1}">
  <ds:schemaRefs>
    <ds:schemaRef ds:uri="http://schemas.microsoft.com/sharepoint/v3/contenttype/forms"/>
  </ds:schemaRefs>
</ds:datastoreItem>
</file>

<file path=customXml/itemProps4.xml><?xml version="1.0" encoding="utf-8"?>
<ds:datastoreItem xmlns:ds="http://schemas.openxmlformats.org/officeDocument/2006/customXml" ds:itemID="{26CBD3CE-EBB9-4E4C-862A-80C7FA773941}">
  <ds:schemaRefs>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f90a23b0-552c-4f8d-b330-f53f4fcdfcf9"/>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494</Words>
  <Application>Microsoft Office PowerPoint</Application>
  <PresentationFormat>Bildschirmpräsentation (4:3)</PresentationFormat>
  <Paragraphs>82</Paragraphs>
  <Slides>12</Slides>
  <Notes>7</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Benutzerdefiniertes Design</vt:lpstr>
      <vt:lpstr>PowerPoint-Präsentation</vt:lpstr>
      <vt:lpstr>Time Frame: 01.04.2014 – 31.03.2017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 Sozialwissenschaften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Heuser</dc:creator>
  <cp:lastModifiedBy>Linne, Monika</cp:lastModifiedBy>
  <cp:revision>353</cp:revision>
  <dcterms:created xsi:type="dcterms:W3CDTF">2009-05-26T11:46:45Z</dcterms:created>
  <dcterms:modified xsi:type="dcterms:W3CDTF">2015-07-13T18:18:19Z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0x010100B1ACB0F0E4D8D847898BCFF327EAA86F</vt:lpwstr>
  </property>
  <property fmtid="{D5CDD505-2E9C-101B-9397-08002B2CF9AE}" pid="3" name="_dlc_DocIdItemGuid">
    <vt:lpwstr>4c4d6194-002d-4af3-9b20-15a0523503fd</vt:lpwstr>
  </property>
</Properties>
</file>